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4"/>
  </p:notesMasterIdLst>
  <p:sldIdLst>
    <p:sldId id="271" r:id="rId3"/>
    <p:sldId id="433" r:id="rId4"/>
    <p:sldId id="458" r:id="rId5"/>
    <p:sldId id="459" r:id="rId6"/>
    <p:sldId id="460" r:id="rId7"/>
    <p:sldId id="461" r:id="rId8"/>
    <p:sldId id="462" r:id="rId9"/>
    <p:sldId id="463" r:id="rId10"/>
    <p:sldId id="464" r:id="rId11"/>
    <p:sldId id="465" r:id="rId12"/>
    <p:sldId id="466" r:id="rId13"/>
    <p:sldId id="467" r:id="rId14"/>
    <p:sldId id="468" r:id="rId15"/>
    <p:sldId id="469" r:id="rId16"/>
    <p:sldId id="470" r:id="rId17"/>
    <p:sldId id="471" r:id="rId18"/>
    <p:sldId id="472" r:id="rId19"/>
    <p:sldId id="473" r:id="rId20"/>
    <p:sldId id="474" r:id="rId21"/>
    <p:sldId id="475" r:id="rId22"/>
    <p:sldId id="476" r:id="rId23"/>
    <p:sldId id="477" r:id="rId24"/>
    <p:sldId id="478" r:id="rId25"/>
    <p:sldId id="479" r:id="rId26"/>
    <p:sldId id="480" r:id="rId27"/>
    <p:sldId id="481" r:id="rId28"/>
    <p:sldId id="482" r:id="rId29"/>
    <p:sldId id="483" r:id="rId30"/>
    <p:sldId id="484" r:id="rId31"/>
    <p:sldId id="485" r:id="rId32"/>
    <p:sldId id="486" r:id="rId33"/>
    <p:sldId id="487" r:id="rId34"/>
    <p:sldId id="488" r:id="rId35"/>
    <p:sldId id="489" r:id="rId36"/>
    <p:sldId id="490" r:id="rId37"/>
    <p:sldId id="491" r:id="rId38"/>
    <p:sldId id="492" r:id="rId39"/>
    <p:sldId id="493" r:id="rId40"/>
    <p:sldId id="494" r:id="rId41"/>
    <p:sldId id="495" r:id="rId42"/>
    <p:sldId id="496" r:id="rId43"/>
    <p:sldId id="497" r:id="rId44"/>
    <p:sldId id="498" r:id="rId45"/>
    <p:sldId id="499" r:id="rId46"/>
    <p:sldId id="500" r:id="rId47"/>
    <p:sldId id="501" r:id="rId48"/>
    <p:sldId id="502" r:id="rId49"/>
    <p:sldId id="503" r:id="rId50"/>
    <p:sldId id="504" r:id="rId51"/>
    <p:sldId id="505" r:id="rId52"/>
    <p:sldId id="506" r:id="rId53"/>
    <p:sldId id="507" r:id="rId54"/>
    <p:sldId id="508" r:id="rId55"/>
    <p:sldId id="509" r:id="rId56"/>
    <p:sldId id="510" r:id="rId57"/>
    <p:sldId id="511" r:id="rId58"/>
    <p:sldId id="512" r:id="rId59"/>
    <p:sldId id="513" r:id="rId60"/>
    <p:sldId id="514" r:id="rId61"/>
    <p:sldId id="515" r:id="rId62"/>
    <p:sldId id="516" r:id="rId63"/>
    <p:sldId id="517" r:id="rId64"/>
    <p:sldId id="518" r:id="rId65"/>
    <p:sldId id="519" r:id="rId66"/>
    <p:sldId id="520" r:id="rId67"/>
    <p:sldId id="521" r:id="rId68"/>
    <p:sldId id="522" r:id="rId69"/>
    <p:sldId id="523" r:id="rId70"/>
    <p:sldId id="525" r:id="rId71"/>
    <p:sldId id="526" r:id="rId72"/>
    <p:sldId id="527" r:id="rId73"/>
    <p:sldId id="528" r:id="rId74"/>
    <p:sldId id="529" r:id="rId75"/>
    <p:sldId id="530" r:id="rId76"/>
    <p:sldId id="531" r:id="rId77"/>
    <p:sldId id="532" r:id="rId78"/>
    <p:sldId id="533" r:id="rId79"/>
    <p:sldId id="534" r:id="rId80"/>
    <p:sldId id="535" r:id="rId81"/>
    <p:sldId id="536" r:id="rId82"/>
    <p:sldId id="537" r:id="rId83"/>
  </p:sldIdLst>
  <p:sldSz cx="9144000" cy="6858000" type="screen4x3"/>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71"/>
    <p:restoredTop sz="94660"/>
  </p:normalViewPr>
  <p:slideViewPr>
    <p:cSldViewPr showGuides="1">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7" Type="http://schemas.openxmlformats.org/officeDocument/2006/relationships/tableStyles" Target="tableStyles.xml"/><Relationship Id="rId86" Type="http://schemas.openxmlformats.org/officeDocument/2006/relationships/viewProps" Target="viewProps.xml"/><Relationship Id="rId85" Type="http://schemas.openxmlformats.org/officeDocument/2006/relationships/presProps" Target="presProps.xml"/><Relationship Id="rId84" Type="http://schemas.openxmlformats.org/officeDocument/2006/relationships/notesMaster" Target="notesMasters/notesMaster1.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编辑母版文本样式</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457200" y="274638"/>
            <a:ext cx="6019800" cy="5851525"/>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hasCustomPrompt="1"/>
          </p:nvPr>
        </p:nvSpPr>
        <p:spPr>
          <a:xfrm>
            <a:off x="457200" y="274638"/>
            <a:ext cx="8229600" cy="5851525"/>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457200" y="1600200"/>
            <a:ext cx="4038600" cy="45259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4648200" y="1600200"/>
            <a:ext cx="4038600" cy="45259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630238" y="2505075"/>
            <a:ext cx="386873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4629150" y="2505075"/>
            <a:ext cx="38877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hasCustomPrompt="1"/>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noChangeArrowheads="1"/>
          </p:cNvSpPr>
          <p:nvPr>
            <p:ph type="title"/>
          </p:nvPr>
        </p:nvSpPr>
        <p:spPr>
          <a:xfrm>
            <a:off x="323850" y="3068638"/>
            <a:ext cx="8064500" cy="66992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1200" cap="none" spc="0" normalizeH="0" baseline="0" noProof="0" dirty="0" smtClean="0">
                <a:ln>
                  <a:noFill/>
                </a:ln>
                <a:solidFill>
                  <a:schemeClr val="accent6"/>
                </a:solidFill>
                <a:effectLst/>
                <a:uLnTx/>
                <a:uFillTx/>
                <a:latin typeface="黑体" panose="02010609060101010101" pitchFamily="49" charset="-122"/>
                <a:ea typeface="黑体" panose="02010609060101010101" pitchFamily="49" charset="-122"/>
                <a:cs typeface="+mj-cs"/>
              </a:rPr>
              <a:t>散谈考前备考</a:t>
            </a:r>
            <a:br>
              <a:rPr kumimoji="0" lang="zh-CN" altLang="en-US" sz="4000" b="1" i="0" u="none" strike="noStrike" kern="1200" cap="none" spc="0" normalizeH="0" baseline="0" noProof="0" dirty="0" smtClean="0">
                <a:ln>
                  <a:noFill/>
                </a:ln>
                <a:solidFill>
                  <a:schemeClr val="accent6"/>
                </a:solidFill>
                <a:effectLst/>
                <a:uLnTx/>
                <a:uFillTx/>
                <a:latin typeface="黑体" panose="02010609060101010101" pitchFamily="49" charset="-122"/>
                <a:ea typeface="黑体" panose="02010609060101010101" pitchFamily="49" charset="-122"/>
                <a:cs typeface="+mj-cs"/>
              </a:rPr>
            </a:br>
            <a:endParaRPr kumimoji="0" lang="zh-CN" altLang="en-US" sz="4000" b="1" i="0" u="none" strike="noStrike" kern="1200" cap="none" spc="0" normalizeH="0" baseline="0" noProof="0" dirty="0" smtClean="0">
              <a:ln>
                <a:noFill/>
              </a:ln>
              <a:solidFill>
                <a:schemeClr val="accent6"/>
              </a:solidFill>
              <a:effectLst/>
              <a:uLnTx/>
              <a:uFillTx/>
              <a:latin typeface="黑体" panose="02010609060101010101" pitchFamily="49" charset="-122"/>
              <a:ea typeface="黑体" panose="02010609060101010101" pitchFamily="49" charset="-122"/>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107950" y="2636838"/>
            <a:ext cx="8856663" cy="43862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zh-CN" alt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2800" b="1" i="0" u="none" strike="noStrike" kern="1200" cap="none" spc="0" normalizeH="0" baseline="0" noProof="0" dirty="0" smtClean="0">
                <a:ln>
                  <a:noFill/>
                </a:ln>
                <a:solidFill>
                  <a:schemeClr val="accent6"/>
                </a:solidFill>
                <a:effectLst/>
                <a:uLnTx/>
                <a:uFillTx/>
                <a:latin typeface="+mn-lt"/>
                <a:ea typeface="+mn-ea"/>
                <a:cs typeface="+mn-cs"/>
              </a:rPr>
              <a:t>中外历史联系和比较：综合题高度关注与频繁考查的内容，涉及政治、经济、文化、科技、社会生活各个方面，考的比较多的是经济史、社会生活史、思想史和科技史。</a:t>
            </a:r>
            <a:endParaRPr kumimoji="0" lang="zh-CN" altLang="en-US" sz="2800" b="1" i="0" u="none" strike="noStrike" kern="1200" cap="none" spc="0" normalizeH="0" baseline="0" noProof="0" dirty="0">
              <a:ln>
                <a:noFill/>
              </a:ln>
              <a:solidFill>
                <a:schemeClr val="accent6"/>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107950" y="1628775"/>
            <a:ext cx="8856663" cy="3810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zh-CN" altLang="en-US" sz="32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rPr>
              <a:t>  </a:t>
            </a:r>
            <a:r>
              <a:rPr kumimoji="0" lang="zh-CN" altLang="en-US" sz="2800" b="1" i="0" u="none" strike="noStrike" kern="1200" cap="none" spc="0" normalizeH="0" baseline="0" noProof="0" dirty="0" smtClean="0">
                <a:ln>
                  <a:noFill/>
                </a:ln>
                <a:solidFill>
                  <a:schemeClr val="accent6"/>
                </a:solidFill>
                <a:effectLst/>
                <a:uLnTx/>
                <a:uFillTx/>
                <a:latin typeface="+mn-ea"/>
                <a:ea typeface="+mn-ea"/>
                <a:cs typeface="+mn-cs"/>
              </a:rPr>
              <a:t>核心概念：</a:t>
            </a:r>
            <a:endPar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en-US" sz="2800" b="1" i="0" u="none" strike="noStrike" kern="1200" cap="none" spc="0" normalizeH="0" baseline="0" noProof="0" dirty="0" smtClean="0">
                <a:ln>
                  <a:noFill/>
                </a:ln>
                <a:solidFill>
                  <a:schemeClr val="accent6"/>
                </a:solidFill>
                <a:effectLst/>
                <a:uLnTx/>
                <a:uFillTx/>
                <a:latin typeface="+mn-ea"/>
                <a:ea typeface="+mn-ea"/>
                <a:cs typeface="+mn-cs"/>
              </a:rPr>
              <a:t>史实概念：人物、事件、制度、文献、事物、会议、党派等，如分封制、宗法制、科举制、均田制、联邦制、共和制、君主专制、君主立宪政。</a:t>
            </a:r>
            <a:endPar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en-US" sz="2800" b="1" i="0" u="none" strike="noStrike" kern="1200" cap="none" spc="0" normalizeH="0" baseline="0" noProof="0" dirty="0" smtClean="0">
                <a:ln>
                  <a:noFill/>
                </a:ln>
                <a:solidFill>
                  <a:schemeClr val="accent6"/>
                </a:solidFill>
                <a:effectLst/>
                <a:uLnTx/>
                <a:uFillTx/>
                <a:latin typeface="+mn-ea"/>
                <a:ea typeface="+mn-ea"/>
                <a:cs typeface="+mn-cs"/>
              </a:rPr>
              <a:t>史论概念：国家、思想、学说、史学术语等，如三民主义、民族主义、民主主义、共和主义、自由主义、自然经济、商品经济、市场经济、自由贸易、现代化、外交近代化、经济全球化。</a:t>
            </a:r>
            <a:endParaRPr kumimoji="0" lang="zh-CN" altLang="en-US" sz="2800" b="0" i="0" u="none" strike="noStrike" kern="1200" cap="none" spc="0" normalizeH="0" baseline="0" noProof="0" dirty="0">
              <a:ln>
                <a:noFill/>
              </a:ln>
              <a:solidFill>
                <a:schemeClr val="accent6"/>
              </a:solidFill>
              <a:effectLst/>
              <a:uLnTx/>
              <a:uFillTx/>
              <a:latin typeface="+mn-ea"/>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内容占位符 2"/>
          <p:cNvSpPr>
            <a:spLocks noGrp="1" noChangeArrowheads="1"/>
          </p:cNvSpPr>
          <p:nvPr>
            <p:ph idx="1" hasCustomPrompt="1"/>
          </p:nvPr>
        </p:nvSpPr>
        <p:spPr>
          <a:xfrm>
            <a:off x="0" y="1125538"/>
            <a:ext cx="8964613" cy="38766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800" b="1" i="0" u="none" strike="noStrike" kern="1200" cap="none" spc="0" normalizeH="0" baseline="0" noProof="0" dirty="0" smtClean="0">
                <a:ln>
                  <a:noFill/>
                </a:ln>
                <a:solidFill>
                  <a:schemeClr val="tx1"/>
                </a:solidFill>
                <a:effectLst/>
                <a:uLnTx/>
                <a:uFillTx/>
                <a:latin typeface="+mn-ea"/>
                <a:ea typeface="+mn-ea"/>
                <a:cs typeface="+mn-cs"/>
              </a:rPr>
              <a:t>  </a:t>
            </a:r>
            <a:r>
              <a:rPr kumimoji="0" lang="zh-CN" altLang="en-US" sz="2800" b="1" i="0" u="none" strike="noStrike" kern="1200" cap="none" spc="0" normalizeH="0" baseline="0" noProof="0" dirty="0" smtClean="0">
                <a:ln>
                  <a:noFill/>
                </a:ln>
                <a:solidFill>
                  <a:schemeClr val="accent6"/>
                </a:solidFill>
                <a:effectLst/>
                <a:uLnTx/>
                <a:uFillTx/>
                <a:latin typeface="+mn-ea"/>
                <a:ea typeface="+mn-ea"/>
                <a:cs typeface="+mn-cs"/>
              </a:rPr>
              <a:t>重构通史专题</a:t>
            </a:r>
            <a:endPar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en-US" sz="28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先秦</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部分</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国家形态的演变：从邦国联盟、宗法分封到中央集权的出现 </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从贵族社会向官僚社会的转型</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再看商鞅变法的社会转型作用</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3.</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春秋战国时期社会阶层的变动与战争形态的变化</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4.</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农业技术的进步和新土地所有制的形成</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及其影响</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 </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战国时期的重商主义和商业繁荣</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6.</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儒家思想的源头：从商的“天命论”到西周的“民本”</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7.</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从文化的地域性、多元性到融合统一的趋势</a:t>
            </a:r>
            <a:endParaRPr kumimoji="0" lang="zh-CN" altLang="zh-CN" sz="2400" b="1" i="0" u="none" strike="noStrike" kern="1200" cap="none" spc="0" normalizeH="0" baseline="0" noProof="0" dirty="0">
              <a:ln>
                <a:noFill/>
              </a:ln>
              <a:solidFill>
                <a:schemeClr val="accent6"/>
              </a:solidFill>
              <a:effectLst/>
              <a:uLnTx/>
              <a:uFillTx/>
              <a:latin typeface="+mn-ea"/>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5" name="Rectangle 3"/>
          <p:cNvSpPr>
            <a:spLocks noGrp="1" noChangeArrowheads="1"/>
          </p:cNvSpPr>
          <p:nvPr>
            <p:ph idx="1" hasCustomPrompt="1"/>
          </p:nvPr>
        </p:nvSpPr>
        <p:spPr>
          <a:xfrm>
            <a:off x="0" y="2205038"/>
            <a:ext cx="9251950" cy="521335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秦汉</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部分</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西汉初期地方行政管理制度的演变 </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中朝制度的演化、宦官专权与世家大族的形成</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3.</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汉初内政外交的困局及汉武帝实现大一统的努力</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4.</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汉初的</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经济放任</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 到</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经济统制</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罢黜百家、独尊儒术</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中央集权意识形态建立和儒学普及</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400" b="0"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80000"/>
              </a:lnSpc>
              <a:spcBef>
                <a:spcPct val="20000"/>
              </a:spcBef>
              <a:spcAft>
                <a:spcPct val="0"/>
              </a:spcAft>
              <a:buClrTx/>
              <a:buSzTx/>
              <a:buFont typeface="Wingdings 2" panose="05020102010507070707" pitchFamily="18" charset="2"/>
              <a:buNone/>
              <a:defRPr/>
            </a:pPr>
            <a:r>
              <a:rPr kumimoji="0" lang="zh-CN" altLang="en-US" sz="2800" b="1" i="0" u="none" strike="noStrike" kern="1200" cap="none" spc="0" normalizeH="0" baseline="0" noProof="0" dirty="0" smtClean="0">
                <a:ln>
                  <a:noFill/>
                </a:ln>
                <a:solidFill>
                  <a:schemeClr val="tx1"/>
                </a:solidFill>
                <a:effectLst/>
                <a:uLnTx/>
                <a:uFillTx/>
                <a:latin typeface="+mn-ea"/>
                <a:ea typeface="+mn-ea"/>
                <a:cs typeface="+mn-cs"/>
              </a:rPr>
              <a:t> </a:t>
            </a:r>
            <a:endParaRPr kumimoji="0" lang="zh-CN" altLang="en-US" sz="2800" b="1"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827088" y="1628775"/>
            <a:ext cx="8715375"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魏晋</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部分</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从尚书台到三省制的演变过程</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门阀政治与九品中正制</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隋唐</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部分</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三省六部制的形成及衰落</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安史之乱的影响：藩镇割据与宦官专权</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3.</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唐代农业、商业发展与经济重心的开始南移</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endParaRPr kumimoji="0" lang="zh-CN" altLang="zh-CN" sz="2400" b="1" i="0" u="none" strike="noStrike" kern="1200" cap="none" spc="0" normalizeH="0" baseline="0" noProof="0" dirty="0">
              <a:ln>
                <a:noFill/>
              </a:ln>
              <a:solidFill>
                <a:schemeClr val="accent6"/>
              </a:solidFill>
              <a:effectLst/>
              <a:uLnTx/>
              <a:uFillTx/>
              <a:latin typeface="+mn-ea"/>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468313" y="2133600"/>
            <a:ext cx="8856663" cy="491172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宋元</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部分</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宋代官僚政治</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“崇文抑武”“防弊之政”与“祖宗之法”</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内重外轻</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宋代强化中央集权的措施</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3.</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传统农业的新发展与商业革命</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经济重心南移完成</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4.</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宋代理学</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的发展</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与宗法制度的重建</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儒学的新发展及其影响</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6.</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印刷术、指南针、火药发明的世界意义</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611188" y="1916113"/>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明清</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部分</a:t>
            </a:r>
            <a:endPar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1.</a:t>
            </a:r>
            <a:r>
              <a:rPr kumimoji="0" lang="zh-CN"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内阁制度与宦官专权</a:t>
            </a:r>
            <a:endPar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2.</a:t>
            </a:r>
            <a:r>
              <a:rPr kumimoji="0" lang="zh-CN"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海禁与朝贡贸易、隆庆开关与马尼拉帆船贸易</a:t>
            </a:r>
            <a:endPar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3.</a:t>
            </a:r>
            <a:r>
              <a:rPr kumimoji="0" lang="zh-CN"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明代白银货币化</a:t>
            </a:r>
            <a:r>
              <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宝钞崩坏、白银需求与海外白银流入</a:t>
            </a:r>
            <a:endPar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4.</a:t>
            </a:r>
            <a:r>
              <a:rPr kumimoji="0" lang="zh-CN"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明清时期城乡市场网络体系的形成及其历史意义</a:t>
            </a:r>
            <a:endPar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5.</a:t>
            </a:r>
            <a:r>
              <a:rPr kumimoji="0" lang="zh-CN"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明清时期江南地区的经济、社会及教育发展</a:t>
            </a:r>
            <a:endPar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6.</a:t>
            </a:r>
            <a:r>
              <a:rPr kumimoji="0" lang="zh-CN" altLang="zh-CN" sz="2400" b="1" i="0" u="none" strike="noStrike" kern="120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ea"/>
                <a:ea typeface="+mn-ea"/>
                <a:cs typeface="+mn-cs"/>
              </a:rPr>
              <a:t>宗教改革与耶稣会士东来：早期的西学东渐</a:t>
            </a:r>
            <a:endParaRPr kumimoji="0" lang="zh-CN" altLang="en-US" sz="2400" b="1" i="0" u="none" strike="noStrike" kern="1200" cap="none" spc="0" normalizeH="0" baseline="0" noProof="0" dirty="0">
              <a:ln>
                <a:noFill/>
              </a:ln>
              <a:solidFill>
                <a:schemeClr val="accent6"/>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755650" y="1773238"/>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中国近现代史</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0" i="0" u="none" strike="noStrike" kern="1200" cap="none" spc="0" normalizeH="0" baseline="0" noProof="0" dirty="0" smtClean="0">
                <a:ln>
                  <a:noFill/>
                </a:ln>
                <a:solidFill>
                  <a:schemeClr val="accent6"/>
                </a:solidFill>
                <a:effectLst/>
                <a:uLnTx/>
                <a:uFillTx/>
                <a:latin typeface="+mn-ea"/>
                <a:ea typeface="+mn-ea"/>
                <a:cs typeface="+mn-cs"/>
              </a:rPr>
              <a:t> </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1840</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年到</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1895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从朝贡体系到条约制度</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国际法在中国的运用</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鸦片战争对中国经济的破坏和社会动荡的加剧</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3.</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上海开埠与江南城镇格局演变</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4.</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洋务运动与早期现代化</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西学东渐浪潮及其影响</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tx1"/>
                </a:solidFill>
                <a:effectLst/>
                <a:uLnTx/>
                <a:uFillTx/>
                <a:latin typeface="+mn-ea"/>
                <a:ea typeface="+mn-ea"/>
                <a:cs typeface="+mn-cs"/>
              </a:rPr>
              <a:t> </a:t>
            </a:r>
            <a:endParaRPr kumimoji="0" lang="zh-CN" altLang="en-US" sz="2400" b="1"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684213" y="1916113"/>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1895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年到</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1912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新政与立宪运动</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现代经济的起步：晚晴经济发展</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3.</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洋货流行与</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社会</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生活变迁</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4.</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中国近代工业化与城乡人口流动</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清末的新式教育和科举制废除的社会后果</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2400" b="1" i="0" u="none" strike="noStrike" kern="1200" cap="none" spc="0" normalizeH="0" baseline="0" noProof="0" dirty="0">
              <a:ln>
                <a:noFill/>
              </a:ln>
              <a:solidFill>
                <a:schemeClr val="accent6"/>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684213" y="1844675"/>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1912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年到</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1949</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辛亥革命：中国的“光荣革命”</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北洋</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政府</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统治下的中央与地方关系</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3.</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日本对中国的侵略和中国的局部抗战</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4.</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中共领导的苏维埃革命</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启蒙与救亡：民国初年的新思潮</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6.</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南京国民政府的十年建设：统一与备战</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Rectangle 2"/>
          <p:cNvSpPr>
            <a:spLocks noChangeArrowheads="1"/>
          </p:cNvSpPr>
          <p:nvPr/>
        </p:nvSpPr>
        <p:spPr bwMode="auto">
          <a:xfrm>
            <a:off x="179388" y="1268413"/>
            <a:ext cx="8694738" cy="4024313"/>
          </a:xfrm>
          <a:prstGeom prst="rect">
            <a:avLst/>
          </a:prstGeom>
          <a:noFill/>
          <a:ln w="9525">
            <a:noFill/>
            <a:miter lim="800000"/>
          </a:ln>
          <a:effectLst/>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3600" b="1" i="0" u="none" strike="noStrike" kern="1200" cap="none" spc="0" normalizeH="0" baseline="0" noProof="0" dirty="0">
                <a:ln>
                  <a:noFill/>
                </a:ln>
                <a:solidFill>
                  <a:schemeClr val="tx1"/>
                </a:solidFill>
                <a:effectLst/>
                <a:uLnTx/>
                <a:uFillTx/>
                <a:latin typeface="Arial" panose="020B0604020202020204" pitchFamily="34" charset="0"/>
                <a:ea typeface="黑体" panose="02010609060101010101" pitchFamily="49" charset="-122"/>
                <a:cs typeface="+mn-cs"/>
              </a:rPr>
              <a:t>   </a:t>
            </a:r>
            <a:endParaRPr kumimoji="0" lang="en-US" altLang="zh-CN" sz="3600" b="1" i="0" u="none" strike="noStrike" kern="1200" cap="none" spc="0" normalizeH="0" baseline="0" noProof="0" dirty="0">
              <a:ln>
                <a:noFill/>
              </a:ln>
              <a:solidFill>
                <a:schemeClr val="tx1"/>
              </a:solidFill>
              <a:effectLst/>
              <a:uLnTx/>
              <a:uFillTx/>
              <a:latin typeface="Arial" panose="020B0604020202020204" pitchFamily="34" charset="0"/>
              <a:ea typeface="黑体" panose="02010609060101010101"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3600" b="1" i="0" u="none" strike="noStrike" kern="1200" cap="none" spc="0" normalizeH="0" baseline="0" noProof="0" dirty="0">
                <a:ln>
                  <a:noFill/>
                </a:ln>
                <a:solidFill>
                  <a:schemeClr val="tx1"/>
                </a:solidFill>
                <a:effectLst/>
                <a:uLnTx/>
                <a:uFillTx/>
                <a:latin typeface="Arial" panose="020B0604020202020204" pitchFamily="34" charset="0"/>
                <a:ea typeface="黑体" panose="02010609060101010101" pitchFamily="49" charset="-122"/>
                <a:cs typeface="+mn-cs"/>
              </a:rPr>
              <a:t>      </a:t>
            </a:r>
            <a:r>
              <a:rPr kumimoji="0" lang="zh-CN" altLang="en-US" sz="2800" b="1" i="0" u="none" strike="noStrike" kern="1200" cap="none" spc="0" normalizeH="0" baseline="0" noProof="0" dirty="0">
                <a:ln>
                  <a:noFill/>
                </a:ln>
                <a:solidFill>
                  <a:schemeClr val="accent6"/>
                </a:solidFill>
                <a:effectLst/>
                <a:uLnTx/>
                <a:uFillTx/>
                <a:latin typeface="+mn-ea"/>
                <a:ea typeface="+mn-ea"/>
                <a:cs typeface="+mn-cs"/>
              </a:rPr>
              <a:t>本话题包括三个内容：</a:t>
            </a:r>
            <a:endParaRPr kumimoji="0" lang="en-US" altLang="zh-CN" sz="2800" b="1" i="0" u="none" strike="noStrike" kern="1200" cap="none" spc="0" normalizeH="0" baseline="0" noProof="0" dirty="0">
              <a:ln>
                <a:noFill/>
              </a:ln>
              <a:solidFill>
                <a:schemeClr val="accent6"/>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endParaRPr kumimoji="0" lang="en-US" altLang="zh-CN" sz="2800" b="1" i="0" u="none" strike="noStrike" kern="1200" cap="none" spc="0" normalizeH="0" baseline="0" noProof="0" dirty="0">
              <a:ln>
                <a:noFill/>
              </a:ln>
              <a:solidFill>
                <a:schemeClr val="accent6"/>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2800" b="1" i="0" u="none" strike="noStrike" kern="1200" cap="none" spc="0" normalizeH="0" baseline="0" noProof="0" dirty="0">
                <a:ln>
                  <a:noFill/>
                </a:ln>
                <a:solidFill>
                  <a:schemeClr val="accent6"/>
                </a:solidFill>
                <a:effectLst/>
                <a:uLnTx/>
                <a:uFillTx/>
                <a:latin typeface="+mn-ea"/>
                <a:ea typeface="+mn-ea"/>
                <a:cs typeface="+mn-cs"/>
              </a:rPr>
              <a:t>    1.</a:t>
            </a:r>
            <a:r>
              <a:rPr kumimoji="0" lang="zh-CN" altLang="en-US" sz="2800" b="1" i="0" u="none" strike="noStrike" kern="1200" cap="none" spc="0" normalizeH="0" baseline="0" noProof="0" dirty="0">
                <a:ln>
                  <a:noFill/>
                </a:ln>
                <a:solidFill>
                  <a:schemeClr val="accent6"/>
                </a:solidFill>
                <a:effectLst/>
                <a:uLnTx/>
                <a:uFillTx/>
                <a:latin typeface="+mn-ea"/>
                <a:ea typeface="+mn-ea"/>
                <a:cs typeface="+mn-cs"/>
              </a:rPr>
              <a:t>明确高考“必备知识”</a:t>
            </a:r>
            <a:endParaRPr kumimoji="0" lang="en-US" altLang="zh-CN" sz="2800" b="1" i="0" u="none" strike="noStrike" kern="1200" cap="none" spc="0" normalizeH="0" baseline="0" noProof="0" dirty="0">
              <a:ln>
                <a:noFill/>
              </a:ln>
              <a:solidFill>
                <a:schemeClr val="accent6"/>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2800" b="1" i="0" u="none" strike="noStrike" kern="1200" cap="none" spc="0" normalizeH="0" baseline="0" noProof="0" dirty="0">
                <a:ln>
                  <a:noFill/>
                </a:ln>
                <a:solidFill>
                  <a:schemeClr val="accent6"/>
                </a:solidFill>
                <a:effectLst/>
                <a:uLnTx/>
                <a:uFillTx/>
                <a:latin typeface="+mn-ea"/>
                <a:ea typeface="+mn-ea"/>
                <a:cs typeface="+mn-cs"/>
              </a:rPr>
              <a:t>    2.</a:t>
            </a:r>
            <a:r>
              <a:rPr kumimoji="0" lang="zh-CN" altLang="en-US" sz="2800" b="1" i="0" u="none" strike="noStrike" kern="1200" cap="none" spc="0" normalizeH="0" baseline="0" noProof="0" dirty="0">
                <a:ln>
                  <a:noFill/>
                </a:ln>
                <a:solidFill>
                  <a:schemeClr val="accent6"/>
                </a:solidFill>
                <a:effectLst/>
                <a:uLnTx/>
                <a:uFillTx/>
                <a:latin typeface="+mn-ea"/>
                <a:ea typeface="+mn-ea"/>
                <a:cs typeface="+mn-cs"/>
              </a:rPr>
              <a:t>理解命题“选择题主观化、材料题自主化”</a:t>
            </a:r>
            <a:endParaRPr kumimoji="0" lang="en-US" altLang="zh-CN" sz="2800" b="1" i="0" u="none" strike="noStrike" kern="1200" cap="none" spc="0" normalizeH="0" baseline="0" noProof="0" dirty="0">
              <a:ln>
                <a:noFill/>
              </a:ln>
              <a:solidFill>
                <a:schemeClr val="accent6"/>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2800" b="1" i="0" u="none" strike="noStrike" kern="1200" cap="none" spc="0" normalizeH="0" baseline="0" noProof="0" dirty="0">
                <a:ln>
                  <a:noFill/>
                </a:ln>
                <a:solidFill>
                  <a:schemeClr val="accent6"/>
                </a:solidFill>
                <a:effectLst/>
                <a:uLnTx/>
                <a:uFillTx/>
                <a:latin typeface="+mn-ea"/>
                <a:ea typeface="+mn-ea"/>
                <a:cs typeface="+mn-cs"/>
              </a:rPr>
              <a:t> </a:t>
            </a:r>
            <a:r>
              <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rPr>
              <a:t>   </a:t>
            </a:r>
            <a:r>
              <a:rPr kumimoji="0" lang="en-US" altLang="zh-CN" sz="2800" b="1" i="0" u="none" strike="noStrike" kern="1200" cap="none" spc="0" normalizeH="0" baseline="0" noProof="0" dirty="0" smtClean="0">
                <a:ln>
                  <a:noFill/>
                </a:ln>
                <a:solidFill>
                  <a:schemeClr val="accent6"/>
                </a:solidFill>
                <a:effectLst/>
                <a:uLnTx/>
                <a:uFillTx/>
                <a:latin typeface="+mn-ea"/>
                <a:ea typeface="宋体" panose="02010600030101010101" pitchFamily="2" charset="-122"/>
                <a:cs typeface="+mn-cs"/>
              </a:rPr>
              <a:t>3</a:t>
            </a:r>
            <a:r>
              <a:rPr kumimoji="0" lang="en-US" altLang="zh-CN" sz="2800" b="1" i="0" u="none" strike="noStrike" kern="1200" cap="none" spc="0" normalizeH="0" baseline="0" noProof="0" dirty="0">
                <a:ln>
                  <a:noFill/>
                </a:ln>
                <a:solidFill>
                  <a:schemeClr val="accent6"/>
                </a:solidFill>
                <a:effectLst/>
                <a:uLnTx/>
                <a:uFillTx/>
                <a:latin typeface="+mn-ea"/>
                <a:ea typeface="宋体" panose="02010600030101010101" pitchFamily="2" charset="-122"/>
                <a:cs typeface="+mn-cs"/>
              </a:rPr>
              <a:t>.</a:t>
            </a:r>
            <a:r>
              <a:rPr kumimoji="0" lang="zh-CN" altLang="en-US" sz="2800" b="1" i="0" u="none" strike="noStrike" kern="1200" cap="none" spc="0" normalizeH="0" baseline="0" noProof="0" dirty="0">
                <a:ln>
                  <a:noFill/>
                </a:ln>
                <a:solidFill>
                  <a:schemeClr val="accent6"/>
                </a:solidFill>
                <a:effectLst/>
                <a:uLnTx/>
                <a:uFillTx/>
                <a:latin typeface="+mn-ea"/>
                <a:ea typeface="宋体" panose="02010600030101010101" pitchFamily="2" charset="-122"/>
                <a:cs typeface="+mn-cs"/>
              </a:rPr>
              <a:t>把握备考“关键概念、重要时段、关联话题”</a:t>
            </a:r>
            <a:endParaRPr kumimoji="0" lang="en-US" altLang="zh-CN" sz="3600" b="1" i="0" u="none" strike="noStrike" kern="1200" cap="none" spc="0" normalizeH="0" baseline="0" noProof="0" dirty="0">
              <a:ln>
                <a:noFill/>
              </a:ln>
              <a:solidFill>
                <a:schemeClr val="tx1"/>
              </a:solidFill>
              <a:effectLst/>
              <a:uLnTx/>
              <a:uFillTx/>
              <a:latin typeface="Arial" panose="020B0604020202020204" pitchFamily="34" charset="0"/>
              <a:ea typeface="黑体" panose="02010609060101010101"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3600" b="1" i="0" u="none" strike="noStrike" kern="1200" cap="none" spc="0" normalizeH="0" baseline="0" noProof="0" dirty="0">
                <a:ln>
                  <a:noFill/>
                </a:ln>
                <a:solidFill>
                  <a:schemeClr val="tx1"/>
                </a:solidFill>
                <a:effectLst/>
                <a:uLnTx/>
                <a:uFillTx/>
                <a:latin typeface="Arial" panose="020B0604020202020204" pitchFamily="34" charset="0"/>
                <a:ea typeface="黑体" panose="02010609060101010101" pitchFamily="49" charset="-122"/>
                <a:cs typeface="+mn-cs"/>
              </a:rPr>
              <a:t> </a:t>
            </a:r>
            <a:endParaRPr kumimoji="0" lang="en-US" altLang="zh-CN" sz="3600" b="1" i="0" u="none" strike="noStrike" kern="1200" cap="none" spc="0" normalizeH="0" baseline="0" noProof="0" dirty="0">
              <a:ln>
                <a:noFill/>
              </a:ln>
              <a:solidFill>
                <a:schemeClr val="tx1"/>
              </a:solidFill>
              <a:effectLst/>
              <a:uLnTx/>
              <a:uFillTx/>
              <a:latin typeface="Arial" panose="020B0604020202020204" pitchFamily="34" charset="0"/>
              <a:ea typeface="黑体" panose="02010609060101010101"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endParaRPr kumimoji="0" lang="en-US" altLang="zh-CN" sz="3600" b="1" i="0" u="none" strike="noStrike" kern="1200" cap="none" spc="0" normalizeH="0" baseline="0" noProof="0" dirty="0">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539750" y="2133600"/>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新中国时期</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社会主义计划经济体制的建立及初期的工业化</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2.50</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年代中苏关系对中国社会发展的影响</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3.</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中美关系正常化及外交僵局的打破</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4.</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从计划经济体制向市场经济体制的转型</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468313" y="692150"/>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世界</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历史</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部分</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古希腊民主政治的利弊</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罗马法的契约精神及其历史意义</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3.</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文艺复兴与人性的觉醒</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4.</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宗教改革与民族国家</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新航路开辟与世界市场</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6.</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英国君主立宪政体的确立和完善</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7.</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美国总统共和制的确立及行政权力的扩张</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8.</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两次工业革命的影响</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9.</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罗斯福新政与国家干预主义</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10.</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战后资本主义国家的经济繁荣、危机与改革</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美苏的政治、经济、文化冷战与第三世界的崛起</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苏联社会主义建设道路的探索</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2400" b="1" i="0" u="none" strike="noStrike" kern="1200" cap="none" spc="0" normalizeH="0" baseline="0" noProof="0" dirty="0">
              <a:ln>
                <a:noFill/>
              </a:ln>
              <a:solidFill>
                <a:schemeClr val="accent6"/>
              </a:solidFill>
              <a:effectLst/>
              <a:uLnTx/>
              <a:uFillTx/>
              <a:latin typeface="+mn-ea"/>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539750" y="1341438"/>
            <a:ext cx="8229600" cy="17272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重点专题例举</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专题一</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中国古代官僚行政中枢组织及其演变</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4" name="表格 3"/>
          <p:cNvGraphicFramePr>
            <a:graphicFrameLocks noGrp="1"/>
          </p:cNvGraphicFramePr>
          <p:nvPr/>
        </p:nvGraphicFramePr>
        <p:xfrm>
          <a:off x="395288" y="2997200"/>
          <a:ext cx="8569325" cy="3336925"/>
        </p:xfrm>
        <a:graphic>
          <a:graphicData uri="http://schemas.openxmlformats.org/drawingml/2006/table">
            <a:tbl>
              <a:tblPr/>
              <a:tblGrid>
                <a:gridCol w="1543463"/>
                <a:gridCol w="1696897"/>
                <a:gridCol w="5328592"/>
              </a:tblGrid>
              <a:tr h="1645897">
                <a:tc gridSpan="3">
                  <a:txBody>
                    <a:bodyPr/>
                    <a:lstStyle/>
                    <a:p>
                      <a:pPr algn="l">
                        <a:lnSpc>
                          <a:spcPct val="120000"/>
                        </a:lnSpc>
                        <a:spcAft>
                          <a:spcPts val="0"/>
                        </a:spcAft>
                      </a:pPr>
                      <a:r>
                        <a:rPr lang="en-US" sz="2000" b="1" kern="100" dirty="0">
                          <a:solidFill>
                            <a:schemeClr val="accent6"/>
                          </a:solidFill>
                          <a:latin typeface="+mn-ea"/>
                          <a:ea typeface="+mn-ea"/>
                          <a:cs typeface="Times New Roman" panose="02020603050405020304"/>
                        </a:rPr>
                        <a:t>(2017</a:t>
                      </a:r>
                      <a:r>
                        <a:rPr lang="zh-CN" sz="2000" b="1" kern="100" dirty="0">
                          <a:solidFill>
                            <a:schemeClr val="accent6"/>
                          </a:solidFill>
                          <a:latin typeface="+mn-ea"/>
                          <a:ea typeface="+mn-ea"/>
                          <a:cs typeface="Times New Roman" panose="02020603050405020304"/>
                        </a:rPr>
                        <a:t>新课标卷Ⅱ</a:t>
                      </a:r>
                      <a:r>
                        <a:rPr lang="en-US" sz="2000" b="1" kern="100" dirty="0">
                          <a:solidFill>
                            <a:schemeClr val="accent6"/>
                          </a:solidFill>
                          <a:latin typeface="+mn-ea"/>
                          <a:ea typeface="+mn-ea"/>
                          <a:cs typeface="Times New Roman" panose="02020603050405020304"/>
                        </a:rPr>
                        <a:t>) </a:t>
                      </a:r>
                      <a:r>
                        <a:rPr lang="zh-CN" sz="2000" b="1" kern="100" dirty="0">
                          <a:solidFill>
                            <a:schemeClr val="accent6"/>
                          </a:solidFill>
                          <a:latin typeface="+mn-ea"/>
                          <a:ea typeface="+mn-ea"/>
                          <a:cs typeface="Times New Roman" panose="02020603050405020304"/>
                        </a:rPr>
                        <a:t>明初朱元璋严禁宦官读书识字，但中后期宦官读书识字逐渐制度化，士大夫甚至有针对性地编纂适合宦官学习的读本。由此可以推知，明代中后期</a:t>
                      </a:r>
                      <a:endParaRPr lang="zh-CN" sz="2000" b="1" kern="100" dirty="0">
                        <a:solidFill>
                          <a:schemeClr val="accent6"/>
                        </a:solidFill>
                        <a:latin typeface="+mn-ea"/>
                        <a:ea typeface="+mn-ea"/>
                        <a:cs typeface="Times New Roman" panose="02020603050405020304"/>
                      </a:endParaRPr>
                    </a:p>
                    <a:p>
                      <a:pPr algn="l">
                        <a:lnSpc>
                          <a:spcPct val="120000"/>
                        </a:lnSpc>
                        <a:spcAft>
                          <a:spcPts val="0"/>
                        </a:spcAft>
                      </a:pPr>
                      <a:r>
                        <a:rPr lang="en-US" sz="2000" b="1" kern="100" dirty="0" smtClean="0">
                          <a:solidFill>
                            <a:schemeClr val="accent6"/>
                          </a:solidFill>
                          <a:latin typeface="+mn-ea"/>
                          <a:ea typeface="+mn-ea"/>
                          <a:cs typeface="Times New Roman" panose="02020603050405020304"/>
                        </a:rPr>
                        <a:t>       A</a:t>
                      </a:r>
                      <a:r>
                        <a:rPr lang="zh-CN" sz="2000" b="1" kern="100" dirty="0">
                          <a:solidFill>
                            <a:schemeClr val="accent6"/>
                          </a:solidFill>
                          <a:latin typeface="+mn-ea"/>
                          <a:ea typeface="+mn-ea"/>
                          <a:cs typeface="Times New Roman" panose="02020603050405020304"/>
                        </a:rPr>
                        <a:t>．中枢决策过程发生异变</a:t>
                      </a:r>
                      <a:r>
                        <a:rPr lang="en-US" sz="2000" b="1" kern="100" dirty="0">
                          <a:solidFill>
                            <a:schemeClr val="accent6"/>
                          </a:solidFill>
                          <a:latin typeface="+mn-ea"/>
                          <a:ea typeface="+mn-ea"/>
                          <a:cs typeface="Times New Roman" panose="02020603050405020304"/>
                        </a:rPr>
                        <a:t>        B</a:t>
                      </a:r>
                      <a:r>
                        <a:rPr lang="zh-CN" sz="2000" b="1" kern="100" dirty="0">
                          <a:solidFill>
                            <a:schemeClr val="accent6"/>
                          </a:solidFill>
                          <a:latin typeface="+mn-ea"/>
                          <a:ea typeface="+mn-ea"/>
                          <a:cs typeface="Times New Roman" panose="02020603050405020304"/>
                        </a:rPr>
                        <a:t>．皇帝权力日趋衰落</a:t>
                      </a:r>
                      <a:endParaRPr lang="zh-CN" sz="2000" b="1" kern="100" dirty="0">
                        <a:solidFill>
                          <a:schemeClr val="accent6"/>
                        </a:solidFill>
                        <a:latin typeface="+mn-ea"/>
                        <a:ea typeface="+mn-ea"/>
                        <a:cs typeface="Times New Roman" panose="02020603050405020304"/>
                      </a:endParaRPr>
                    </a:p>
                    <a:p>
                      <a:pPr algn="l">
                        <a:lnSpc>
                          <a:spcPct val="120000"/>
                        </a:lnSpc>
                        <a:spcAft>
                          <a:spcPts val="0"/>
                        </a:spcAft>
                      </a:pPr>
                      <a:r>
                        <a:rPr lang="en-US" sz="2000" b="1" kern="100" dirty="0" smtClean="0">
                          <a:solidFill>
                            <a:schemeClr val="accent6"/>
                          </a:solidFill>
                          <a:latin typeface="+mn-ea"/>
                          <a:ea typeface="+mn-ea"/>
                          <a:cs typeface="Times New Roman" panose="02020603050405020304"/>
                        </a:rPr>
                        <a:t>       C</a:t>
                      </a:r>
                      <a:r>
                        <a:rPr lang="zh-CN" sz="2000" b="1" kern="100" dirty="0">
                          <a:solidFill>
                            <a:schemeClr val="accent6"/>
                          </a:solidFill>
                          <a:latin typeface="+mn-ea"/>
                          <a:ea typeface="+mn-ea"/>
                          <a:cs typeface="Times New Roman" panose="02020603050405020304"/>
                        </a:rPr>
                        <a:t>．内阁议政功能已经丧失</a:t>
                      </a:r>
                      <a:r>
                        <a:rPr lang="en-US" sz="2000" b="1" kern="100" dirty="0">
                          <a:solidFill>
                            <a:schemeClr val="accent6"/>
                          </a:solidFill>
                          <a:latin typeface="+mn-ea"/>
                          <a:ea typeface="+mn-ea"/>
                          <a:cs typeface="Times New Roman" panose="02020603050405020304"/>
                        </a:rPr>
                        <a:t>        D</a:t>
                      </a:r>
                      <a:r>
                        <a:rPr lang="zh-CN" sz="2000" b="1" kern="100" dirty="0">
                          <a:solidFill>
                            <a:schemeClr val="accent6"/>
                          </a:solidFill>
                          <a:latin typeface="+mn-ea"/>
                          <a:ea typeface="+mn-ea"/>
                          <a:cs typeface="Times New Roman" panose="02020603050405020304"/>
                        </a:rPr>
                        <a:t>．宦官掌握决策权力</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411474">
                <a:tc>
                  <a:txBody>
                    <a:bodyPr/>
                    <a:lstStyle/>
                    <a:p>
                      <a:pPr algn="ctr">
                        <a:lnSpc>
                          <a:spcPct val="120000"/>
                        </a:lnSpc>
                        <a:spcAft>
                          <a:spcPts val="0"/>
                        </a:spcAft>
                      </a:pPr>
                      <a:r>
                        <a:rPr lang="zh-CN" sz="2000" b="1" kern="100" dirty="0">
                          <a:solidFill>
                            <a:schemeClr val="accent6"/>
                          </a:solidFill>
                          <a:latin typeface="+mn-ea"/>
                          <a:ea typeface="+mn-ea"/>
                          <a:cs typeface="Times New Roman" panose="02020603050405020304"/>
                        </a:rPr>
                        <a:t>教材立足点</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zh-CN" sz="2000" b="1" kern="100" dirty="0">
                          <a:solidFill>
                            <a:schemeClr val="accent6"/>
                          </a:solidFill>
                          <a:latin typeface="+mn-ea"/>
                          <a:ea typeface="+mn-ea"/>
                          <a:cs typeface="Times New Roman" panose="02020603050405020304"/>
                        </a:rPr>
                        <a:t>试题考察点</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990600" algn="ctr">
                        <a:lnSpc>
                          <a:spcPct val="120000"/>
                        </a:lnSpc>
                        <a:spcAft>
                          <a:spcPts val="0"/>
                        </a:spcAft>
                      </a:pPr>
                      <a:r>
                        <a:rPr lang="zh-CN" sz="2000" b="1" kern="100" dirty="0">
                          <a:solidFill>
                            <a:schemeClr val="accent6"/>
                          </a:solidFill>
                          <a:latin typeface="+mn-ea"/>
                          <a:ea typeface="+mn-ea"/>
                          <a:cs typeface="Times New Roman" panose="02020603050405020304"/>
                        </a:rPr>
                        <a:t>命题思路</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2949">
                <a:tc>
                  <a:txBody>
                    <a:bodyPr/>
                    <a:lstStyle/>
                    <a:p>
                      <a:pPr algn="ctr">
                        <a:lnSpc>
                          <a:spcPct val="120000"/>
                        </a:lnSpc>
                        <a:spcAft>
                          <a:spcPts val="0"/>
                        </a:spcAft>
                      </a:pPr>
                      <a:r>
                        <a:rPr lang="zh-CN" sz="2000" b="1" kern="100" dirty="0" smtClean="0">
                          <a:solidFill>
                            <a:schemeClr val="accent6"/>
                          </a:solidFill>
                          <a:latin typeface="+mn-ea"/>
                          <a:ea typeface="+mn-ea"/>
                          <a:cs typeface="Times New Roman" panose="02020603050405020304"/>
                        </a:rPr>
                        <a:t>内阁地位</a:t>
                      </a:r>
                      <a:r>
                        <a:rPr lang="zh-CN" sz="2000" b="1" kern="100" dirty="0">
                          <a:solidFill>
                            <a:schemeClr val="accent6"/>
                          </a:solidFill>
                          <a:latin typeface="+mn-ea"/>
                          <a:ea typeface="+mn-ea"/>
                          <a:cs typeface="Times New Roman" panose="02020603050405020304"/>
                        </a:rPr>
                        <a:t>演变和票拟权 </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zh-CN" sz="2000" b="1" kern="100" dirty="0">
                          <a:solidFill>
                            <a:schemeClr val="accent6"/>
                          </a:solidFill>
                          <a:latin typeface="+mn-ea"/>
                          <a:ea typeface="+mn-ea"/>
                          <a:cs typeface="Times New Roman" panose="02020603050405020304"/>
                        </a:rPr>
                        <a:t>内阁地位下降与宦官专权 </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zh-CN" sz="2000" b="1" kern="100" dirty="0">
                          <a:solidFill>
                            <a:schemeClr val="accent6"/>
                          </a:solidFill>
                          <a:latin typeface="+mn-ea"/>
                          <a:ea typeface="+mn-ea"/>
                          <a:cs typeface="Times New Roman" panose="02020603050405020304"/>
                        </a:rPr>
                        <a:t>对教材的拓展延伸，教材讲述内阁之“兴”，试题考查内阁之“衰”； 教材讲君主专制制度的强化，试题考察制度的</a:t>
                      </a:r>
                      <a:r>
                        <a:rPr lang="zh-CN" sz="2000" b="1" kern="100" dirty="0" smtClean="0">
                          <a:solidFill>
                            <a:schemeClr val="accent6"/>
                          </a:solidFill>
                          <a:latin typeface="+mn-ea"/>
                          <a:ea typeface="+mn-ea"/>
                          <a:cs typeface="Times New Roman" panose="02020603050405020304"/>
                        </a:rPr>
                        <a:t>变异 </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287338" y="1341438"/>
            <a:ext cx="885666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问题提出：</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中国古代官僚行政中枢组织及其演变呈现怎样的特点？</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     一是</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“尊君抑相”是恒久不变的大方向</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在此大方向上，如何“抑相”是高考考查的重点：</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秦汉递而代之、唐宋分而治之、明清取而代之。</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二是</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“分权制衡”是恒久不变的大原则</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在此大原则下，如何“分权”是高考考查的重点：</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秦汉是新旧朝廷中枢之间的分权，唐是行政分权，宋是文</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武分权，明清是新朝廷中枢取代旧朝廷中枢与六部分权。</a:t>
            </a:r>
            <a:endParaRPr kumimoji="0" lang="zh-CN" altLang="zh-CN" sz="2400" b="1" i="0" u="none" strike="noStrike" kern="1200" cap="none" spc="0" normalizeH="0" baseline="0" noProof="0" dirty="0">
              <a:ln>
                <a:noFill/>
              </a:ln>
              <a:solidFill>
                <a:schemeClr val="accent6"/>
              </a:solidFill>
              <a:effectLst/>
              <a:uLnTx/>
              <a:uFillTx/>
              <a:latin typeface="+mn-ea"/>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内容占位符 2"/>
          <p:cNvSpPr>
            <a:spLocks noGrp="1"/>
          </p:cNvSpPr>
          <p:nvPr>
            <p:ph idx="1" hasCustomPrompt="1"/>
          </p:nvPr>
        </p:nvSpPr>
        <p:spPr>
          <a:xfrm>
            <a:off x="827088" y="908050"/>
            <a:ext cx="8507413" cy="4065588"/>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专题整理：</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秦汉—魏晋朝廷行政中枢的演变</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0"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秦和西汉朝廷行政中枢以丞相为核心</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汉武帝牵制削弱相权的措施与中朝崛起</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东汉时期的尚书台统领朝政</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魏晋时期尚书、中书、门下三省递代为中枢</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中唐时期三省六部制的削弱</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0"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节度使“ 出将入相”导致朝政紊乱</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下级官员参预政事导致宰臣流动性大导致相权削弱</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经济专使直接削弱了尚书六部的行政职能</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宦官专权瓦解了三省制度的组织原则</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内容占位符 2"/>
          <p:cNvSpPr>
            <a:spLocks noGrp="1"/>
          </p:cNvSpPr>
          <p:nvPr>
            <p:ph idx="1" hasCustomPrompt="1"/>
          </p:nvPr>
        </p:nvSpPr>
        <p:spPr>
          <a:xfrm>
            <a:off x="395288" y="2205038"/>
            <a:ext cx="874871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明代内阁制度的演变</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朱元璋为强化皇帝专制废除中书省</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设殿阁大学士协助处理政务</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明成祖设内阁</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但内阁权力不大</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官员品级低</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明洪熙时，内阁权力不断加重，逐渐成为国家的正式机构</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嘉靖和隆庆年间，内阁权力进入顶峰</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地位超过了六部</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万历早期内阁权力达到极盛</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万历后逐渐依附于宦官</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323850" y="1196975"/>
            <a:ext cx="864076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8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思维拓展</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400" b="0"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0"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有研究中国官僚政治的学者认为</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中国古代官僚行政中枢具</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有成熟的</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分权制衡</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特点</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其分权制衡主要有下列四种表现</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①新旧朝廷中枢之间的分权；</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②文武分权；</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③同一事权委托不同官员完成；</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④宰相中枢权力分割与六部分权；</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—摘编自李治安 杜家骥著《中国古代官僚政治》 </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以中国古代官僚政治的相关史实为基础，分别举例说明上</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述四种分权制衡方式及其运行机制、利弊。</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0" i="0" u="none" strike="noStrike" kern="1200" cap="none" spc="0" normalizeH="0" baseline="0" noProof="0" dirty="0" smtClean="0">
                <a:ln>
                  <a:noFill/>
                </a:ln>
                <a:solidFill>
                  <a:schemeClr val="tx1"/>
                </a:solidFill>
                <a:effectLst/>
                <a:uLnTx/>
                <a:uFillTx/>
                <a:latin typeface="+mn-ea"/>
                <a:ea typeface="+mn-ea"/>
                <a:cs typeface="+mn-cs"/>
              </a:rPr>
              <a:t> </a:t>
            </a:r>
            <a:endParaRPr kumimoji="0" lang="zh-CN" altLang="zh-CN" sz="2400" b="0"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2400" b="0"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内容占位符 2"/>
          <p:cNvSpPr>
            <a:spLocks noGrp="1"/>
          </p:cNvSpPr>
          <p:nvPr>
            <p:ph idx="1" hasCustomPrompt="1"/>
          </p:nvPr>
        </p:nvSpPr>
        <p:spPr>
          <a:xfrm>
            <a:off x="457200" y="1600200"/>
            <a:ext cx="8229600" cy="604838"/>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专题二</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部州方镇行省督抚制度的演变特点</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表格 3"/>
          <p:cNvGraphicFramePr>
            <a:graphicFrameLocks noGrp="1"/>
          </p:cNvGraphicFramePr>
          <p:nvPr/>
        </p:nvGraphicFramePr>
        <p:xfrm>
          <a:off x="323850" y="2565400"/>
          <a:ext cx="8569325" cy="3529013"/>
        </p:xfrm>
        <a:graphic>
          <a:graphicData uri="http://schemas.openxmlformats.org/drawingml/2006/table">
            <a:tbl>
              <a:tblPr/>
              <a:tblGrid>
                <a:gridCol w="1544557"/>
                <a:gridCol w="2919939"/>
                <a:gridCol w="4104455"/>
              </a:tblGrid>
              <a:tr h="2016224">
                <a:tc gridSpan="3">
                  <a:txBody>
                    <a:bodyPr/>
                    <a:lstStyle/>
                    <a:p>
                      <a:pPr algn="just">
                        <a:lnSpc>
                          <a:spcPct val="120000"/>
                        </a:lnSpc>
                        <a:spcAft>
                          <a:spcPts val="0"/>
                        </a:spcAft>
                      </a:pPr>
                      <a:r>
                        <a:rPr lang="en-US" sz="2000" b="1" kern="100" dirty="0">
                          <a:solidFill>
                            <a:schemeClr val="accent6"/>
                          </a:solidFill>
                          <a:latin typeface="+mn-ea"/>
                          <a:ea typeface="+mn-ea"/>
                          <a:cs typeface="Times New Roman" panose="02020603050405020304"/>
                        </a:rPr>
                        <a:t>(2016</a:t>
                      </a:r>
                      <a:r>
                        <a:rPr lang="zh-CN" sz="2000" b="1" kern="100" dirty="0">
                          <a:solidFill>
                            <a:schemeClr val="accent6"/>
                          </a:solidFill>
                          <a:latin typeface="+mn-ea"/>
                          <a:ea typeface="+mn-ea"/>
                          <a:cs typeface="Times New Roman" panose="02020603050405020304"/>
                        </a:rPr>
                        <a:t>新课标卷Ⅰ</a:t>
                      </a:r>
                      <a:r>
                        <a:rPr lang="en-US" sz="2000" b="1" kern="100" dirty="0">
                          <a:solidFill>
                            <a:schemeClr val="accent6"/>
                          </a:solidFill>
                          <a:latin typeface="+mn-ea"/>
                          <a:ea typeface="+mn-ea"/>
                          <a:cs typeface="Times New Roman" panose="02020603050405020304"/>
                        </a:rPr>
                        <a:t>)  </a:t>
                      </a:r>
                      <a:r>
                        <a:rPr lang="zh-CN" sz="2000" b="1" kern="100" dirty="0">
                          <a:solidFill>
                            <a:schemeClr val="accent6"/>
                          </a:solidFill>
                          <a:latin typeface="+mn-ea"/>
                          <a:ea typeface="+mn-ea"/>
                          <a:cs typeface="Times New Roman" panose="02020603050405020304"/>
                        </a:rPr>
                        <a:t>明初废行省，地方分设三司，分别掌管一地民政与财政、司法、军事，直属六部。明中叶以后，皇帝临时派遣的巡抚逐渐演变为三司之上的地方最高行政长官。这一变化有助于</a:t>
                      </a:r>
                      <a:endParaRPr lang="zh-CN" sz="2000" b="1" kern="100" dirty="0">
                        <a:solidFill>
                          <a:schemeClr val="accent6"/>
                        </a:solidFill>
                        <a:latin typeface="+mn-ea"/>
                        <a:ea typeface="+mn-ea"/>
                        <a:cs typeface="Times New Roman" panose="02020603050405020304"/>
                      </a:endParaRPr>
                    </a:p>
                    <a:p>
                      <a:pPr algn="just">
                        <a:lnSpc>
                          <a:spcPct val="120000"/>
                        </a:lnSpc>
                        <a:spcAft>
                          <a:spcPts val="0"/>
                        </a:spcAft>
                      </a:pPr>
                      <a:r>
                        <a:rPr lang="en-US" sz="2000" b="1" kern="100" dirty="0" smtClean="0">
                          <a:solidFill>
                            <a:schemeClr val="accent6"/>
                          </a:solidFill>
                          <a:latin typeface="+mn-ea"/>
                          <a:ea typeface="+mn-ea"/>
                          <a:cs typeface="Times New Roman" panose="02020603050405020304"/>
                        </a:rPr>
                        <a:t>         A</a:t>
                      </a:r>
                      <a:r>
                        <a:rPr lang="zh-CN" sz="2000" b="1" kern="100" dirty="0">
                          <a:solidFill>
                            <a:schemeClr val="accent6"/>
                          </a:solidFill>
                          <a:latin typeface="+mn-ea"/>
                          <a:ea typeface="+mn-ea"/>
                          <a:cs typeface="Times New Roman" panose="02020603050405020304"/>
                        </a:rPr>
                        <a:t>．扩大地方行政权力</a:t>
                      </a:r>
                      <a:r>
                        <a:rPr lang="en-US" sz="2000" b="1" kern="100" dirty="0">
                          <a:solidFill>
                            <a:schemeClr val="accent6"/>
                          </a:solidFill>
                          <a:latin typeface="+mn-ea"/>
                          <a:ea typeface="+mn-ea"/>
                          <a:cs typeface="Times New Roman" panose="02020603050405020304"/>
                        </a:rPr>
                        <a:t>      	     B</a:t>
                      </a:r>
                      <a:r>
                        <a:rPr lang="zh-CN" sz="2000" b="1" kern="100" dirty="0">
                          <a:solidFill>
                            <a:schemeClr val="accent6"/>
                          </a:solidFill>
                          <a:latin typeface="+mn-ea"/>
                          <a:ea typeface="+mn-ea"/>
                          <a:cs typeface="Times New Roman" panose="02020603050405020304"/>
                        </a:rPr>
                        <a:t>．提高地方行政效率</a:t>
                      </a:r>
                      <a:endParaRPr lang="zh-CN" sz="2000" b="1" kern="100" dirty="0">
                        <a:solidFill>
                          <a:schemeClr val="accent6"/>
                        </a:solidFill>
                        <a:latin typeface="+mn-ea"/>
                        <a:ea typeface="+mn-ea"/>
                        <a:cs typeface="Times New Roman" panose="02020603050405020304"/>
                      </a:endParaRPr>
                    </a:p>
                    <a:p>
                      <a:pPr algn="just">
                        <a:lnSpc>
                          <a:spcPct val="120000"/>
                        </a:lnSpc>
                        <a:spcAft>
                          <a:spcPts val="0"/>
                        </a:spcAft>
                      </a:pPr>
                      <a:r>
                        <a:rPr lang="en-US" sz="2000" b="1" kern="100" dirty="0" smtClean="0">
                          <a:solidFill>
                            <a:schemeClr val="accent6"/>
                          </a:solidFill>
                          <a:latin typeface="+mn-ea"/>
                          <a:ea typeface="+mn-ea"/>
                          <a:cs typeface="Times New Roman" panose="02020603050405020304"/>
                        </a:rPr>
                        <a:t>         C</a:t>
                      </a:r>
                      <a:r>
                        <a:rPr lang="zh-CN" sz="2000" b="1" kern="100" dirty="0">
                          <a:solidFill>
                            <a:schemeClr val="accent6"/>
                          </a:solidFill>
                          <a:latin typeface="+mn-ea"/>
                          <a:ea typeface="+mn-ea"/>
                          <a:cs typeface="Times New Roman" panose="02020603050405020304"/>
                        </a:rPr>
                        <a:t>．削弱六部的权限</a:t>
                      </a:r>
                      <a:r>
                        <a:rPr lang="en-US" sz="2000" b="1" kern="100" dirty="0">
                          <a:solidFill>
                            <a:schemeClr val="accent6"/>
                          </a:solidFill>
                          <a:latin typeface="+mn-ea"/>
                          <a:ea typeface="+mn-ea"/>
                          <a:cs typeface="Times New Roman" panose="02020603050405020304"/>
                        </a:rPr>
                        <a:t>    	   </a:t>
                      </a:r>
                      <a:r>
                        <a:rPr lang="en-US" sz="2000" b="1" kern="100" dirty="0" smtClean="0">
                          <a:solidFill>
                            <a:schemeClr val="accent6"/>
                          </a:solidFill>
                          <a:latin typeface="+mn-ea"/>
                          <a:ea typeface="+mn-ea"/>
                          <a:cs typeface="Times New Roman" panose="02020603050405020304"/>
                        </a:rPr>
                        <a:t>  </a:t>
                      </a:r>
                      <a:r>
                        <a:rPr lang="en-US" sz="2000" b="1" kern="100" dirty="0">
                          <a:solidFill>
                            <a:schemeClr val="accent6"/>
                          </a:solidFill>
                          <a:latin typeface="+mn-ea"/>
                          <a:ea typeface="+mn-ea"/>
                          <a:cs typeface="Times New Roman" panose="02020603050405020304"/>
                        </a:rPr>
                        <a:t>D</a:t>
                      </a:r>
                      <a:r>
                        <a:rPr lang="zh-CN" sz="2000" b="1" kern="100" dirty="0">
                          <a:solidFill>
                            <a:schemeClr val="accent6"/>
                          </a:solidFill>
                          <a:latin typeface="+mn-ea"/>
                          <a:ea typeface="+mn-ea"/>
                          <a:cs typeface="Times New Roman" panose="02020603050405020304"/>
                        </a:rPr>
                        <a:t>．缓解中央与地方的对立</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504056">
                <a:tc>
                  <a:txBody>
                    <a:bodyPr/>
                    <a:lstStyle/>
                    <a:p>
                      <a:pPr algn="ctr">
                        <a:lnSpc>
                          <a:spcPct val="120000"/>
                        </a:lnSpc>
                        <a:spcAft>
                          <a:spcPts val="0"/>
                        </a:spcAft>
                      </a:pPr>
                      <a:r>
                        <a:rPr lang="zh-CN" sz="2000" b="1" kern="100" dirty="0">
                          <a:solidFill>
                            <a:schemeClr val="accent6"/>
                          </a:solidFill>
                          <a:latin typeface="+mn-ea"/>
                          <a:ea typeface="+mn-ea"/>
                          <a:cs typeface="Times New Roman" panose="02020603050405020304"/>
                        </a:rPr>
                        <a:t>教材立足点</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76200" algn="ctr">
                        <a:lnSpc>
                          <a:spcPct val="120000"/>
                        </a:lnSpc>
                        <a:spcAft>
                          <a:spcPts val="0"/>
                        </a:spcAft>
                      </a:pPr>
                      <a:r>
                        <a:rPr lang="zh-CN" sz="2000" b="1" kern="100" dirty="0">
                          <a:solidFill>
                            <a:schemeClr val="accent6"/>
                          </a:solidFill>
                          <a:latin typeface="+mn-ea"/>
                          <a:ea typeface="+mn-ea"/>
                          <a:cs typeface="Times New Roman" panose="02020603050405020304"/>
                        </a:rPr>
                        <a:t>试题考察点</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95400" algn="ctr">
                        <a:lnSpc>
                          <a:spcPct val="120000"/>
                        </a:lnSpc>
                        <a:spcAft>
                          <a:spcPts val="0"/>
                        </a:spcAft>
                      </a:pPr>
                      <a:r>
                        <a:rPr lang="zh-CN" sz="2000" b="1" kern="100" dirty="0">
                          <a:solidFill>
                            <a:schemeClr val="accent6"/>
                          </a:solidFill>
                          <a:latin typeface="+mn-ea"/>
                          <a:ea typeface="+mn-ea"/>
                          <a:cs typeface="Times New Roman" panose="02020603050405020304"/>
                        </a:rPr>
                        <a:t>命题思路</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algn="ctr">
                        <a:lnSpc>
                          <a:spcPct val="120000"/>
                        </a:lnSpc>
                        <a:spcAft>
                          <a:spcPts val="0"/>
                        </a:spcAft>
                      </a:pPr>
                      <a:r>
                        <a:rPr lang="zh-CN" sz="2000" b="1" kern="100" dirty="0" smtClean="0">
                          <a:solidFill>
                            <a:schemeClr val="accent6"/>
                          </a:solidFill>
                          <a:latin typeface="+mn-ea"/>
                          <a:ea typeface="+mn-ea"/>
                          <a:cs typeface="Times New Roman" panose="02020603050405020304"/>
                        </a:rPr>
                        <a:t>无</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zh-CN" sz="2000" b="1" kern="100" dirty="0">
                          <a:solidFill>
                            <a:schemeClr val="accent6"/>
                          </a:solidFill>
                          <a:latin typeface="+mn-ea"/>
                          <a:ea typeface="+mn-ea"/>
                          <a:cs typeface="Times New Roman" panose="02020603050405020304"/>
                        </a:rPr>
                        <a:t>明代的地方政府实行三司分权；督抚</a:t>
                      </a:r>
                      <a:r>
                        <a:rPr lang="zh-CN" sz="2000" b="1" kern="100" dirty="0" smtClean="0">
                          <a:solidFill>
                            <a:schemeClr val="accent6"/>
                          </a:solidFill>
                          <a:latin typeface="+mn-ea"/>
                          <a:ea typeface="+mn-ea"/>
                          <a:cs typeface="Times New Roman" panose="02020603050405020304"/>
                        </a:rPr>
                        <a:t>制度</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zh-CN" sz="2000" b="1" kern="100" dirty="0">
                          <a:solidFill>
                            <a:schemeClr val="accent6"/>
                          </a:solidFill>
                          <a:latin typeface="+mn-ea"/>
                          <a:ea typeface="+mn-ea"/>
                          <a:cs typeface="Times New Roman" panose="02020603050405020304"/>
                        </a:rPr>
                        <a:t>补教材之不足，考察明代地方行政区划制度的</a:t>
                      </a:r>
                      <a:r>
                        <a:rPr lang="zh-CN" sz="2000" b="1" kern="100" dirty="0" smtClean="0">
                          <a:solidFill>
                            <a:schemeClr val="accent6"/>
                          </a:solidFill>
                          <a:latin typeface="+mn-ea"/>
                          <a:ea typeface="+mn-ea"/>
                          <a:cs typeface="Times New Roman" panose="02020603050405020304"/>
                        </a:rPr>
                        <a:t>变革 </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250825" y="908050"/>
            <a:ext cx="8893175"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问题提出：</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400" b="0"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中国古代部州方镇行省督抚制度体现出了中央集权制度下</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地方行政管理的何种特点？</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设置原因</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中央集权的条件下，由于疆域广大，郡（州）</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县众多，政府无力直接控制或郡（州）县过于弱小。</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设置初衷</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朝廷派往地方临时执行军事、监察、征税方面的</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使命。</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演变结果</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不少演化为固定的高级行政建置。</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积极影响</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对于维护国家统一和稳定，防止外重内轻和分裂</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割据发挥重要作用。</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消极影响</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当部州方镇行省督抚权力扩大，演化为固定的地</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方最高行政设置时，就会违背创立者的初衷，形成更大范围的地</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方势力，从而威胁到中央集权。</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endParaRPr kumimoji="0" lang="zh-CN" altLang="en-US" sz="2400" b="1"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内容占位符 2"/>
          <p:cNvSpPr>
            <a:spLocks noGrp="1"/>
          </p:cNvSpPr>
          <p:nvPr>
            <p:ph idx="1" hasCustomPrompt="1"/>
          </p:nvPr>
        </p:nvSpPr>
        <p:spPr>
          <a:xfrm>
            <a:off x="0" y="333375"/>
            <a:ext cx="896461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专题整理：</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两汉魏晋南北朝的部州刺史</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0"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秦、西汉地方实行郡县两级制</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汉武帝创建刺史，派往地方进行监察</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西汉末朝廷加重刺史的职权，扩大其选官权和监察范围</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东汉州刺史演变为郡以上的常设行政区划</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东汉魏晋时期，刺史逐渐发展为与中央抗衡的地方势力</a:t>
            </a: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唐代的方镇节度使</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0"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唐代实行州县两级制</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唐玄宗时设置节度使</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兼任所在道的监察官采访使、观察</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使，以筹集军需和协调与所在州县的关系</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安史之乱后，方镇大都拥有了任官权、财政权、监察权</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和军事权，凌驾于所属州县之上</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8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sz="half" idx="2"/>
          </p:nvPr>
        </p:nvSpPr>
        <p:spPr>
          <a:xfrm>
            <a:off x="395288" y="1989138"/>
            <a:ext cx="8497888" cy="4530725"/>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zh-CN" alt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rPr>
              <a:t>1.</a:t>
            </a:r>
            <a:r>
              <a:rPr kumimoji="0" lang="zh-CN" altLang="en-US" sz="2800" b="1" i="0" u="none" strike="noStrike" kern="1200" cap="none" spc="0" normalizeH="0" baseline="0" noProof="0" dirty="0" smtClean="0">
                <a:ln>
                  <a:noFill/>
                </a:ln>
                <a:solidFill>
                  <a:schemeClr val="accent6"/>
                </a:solidFill>
                <a:effectLst/>
                <a:uLnTx/>
                <a:uFillTx/>
                <a:latin typeface="+mn-ea"/>
                <a:ea typeface="+mn-ea"/>
                <a:cs typeface="+mn-cs"/>
              </a:rPr>
              <a:t>明确高考“必备知识”</a:t>
            </a:r>
            <a:endPar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800" b="1" i="0" u="none" strike="noStrike" kern="1200" cap="none" spc="0" normalizeH="0" baseline="0" noProof="0" dirty="0" smtClean="0">
                <a:ln>
                  <a:noFill/>
                </a:ln>
                <a:solidFill>
                  <a:schemeClr val="accent6"/>
                </a:solidFill>
                <a:effectLst/>
                <a:uLnTx/>
                <a:uFillTx/>
                <a:latin typeface="+mn-ea"/>
                <a:ea typeface="+mn-ea"/>
                <a:cs typeface="+mn-cs"/>
              </a:rPr>
              <a:t>“必备知识”</a:t>
            </a:r>
            <a:r>
              <a:rPr kumimoji="0" lang="zh-CN" altLang="zh-CN" sz="2800" b="1" i="0" u="none" strike="noStrike" kern="1200" cap="none" spc="0" normalizeH="0" baseline="0" noProof="0" dirty="0">
                <a:ln>
                  <a:noFill/>
                </a:ln>
                <a:solidFill>
                  <a:schemeClr val="accent6"/>
                </a:solidFill>
                <a:effectLst/>
                <a:uLnTx/>
                <a:uFillTx/>
                <a:latin typeface="+mn-ea"/>
                <a:ea typeface="+mn-ea"/>
                <a:cs typeface="+mn-cs"/>
              </a:rPr>
              <a:t>强调考查学生长期学习</a:t>
            </a:r>
            <a:r>
              <a:rPr kumimoji="0" lang="zh-CN" altLang="zh-CN" sz="2800" b="1" i="0" u="none" strike="noStrike" kern="1200" cap="none" spc="0" normalizeH="0" baseline="0" noProof="0" dirty="0" smtClean="0">
                <a:ln>
                  <a:noFill/>
                </a:ln>
                <a:solidFill>
                  <a:schemeClr val="accent6"/>
                </a:solidFill>
                <a:effectLst/>
                <a:uLnTx/>
                <a:uFillTx/>
                <a:latin typeface="+mn-ea"/>
                <a:ea typeface="+mn-ea"/>
                <a:cs typeface="+mn-cs"/>
              </a:rPr>
              <a:t>的知识</a:t>
            </a:r>
            <a:r>
              <a:rPr kumimoji="0" lang="zh-CN" altLang="zh-CN" sz="2800" b="1" i="0" u="none" strike="noStrike" kern="1200" cap="none" spc="0" normalizeH="0" baseline="0" noProof="0" dirty="0">
                <a:ln>
                  <a:noFill/>
                </a:ln>
                <a:solidFill>
                  <a:schemeClr val="accent6"/>
                </a:solidFill>
                <a:effectLst/>
                <a:uLnTx/>
                <a:uFillTx/>
                <a:latin typeface="+mn-ea"/>
                <a:ea typeface="+mn-ea"/>
                <a:cs typeface="+mn-cs"/>
              </a:rPr>
              <a:t>储备中的基础性、通用性知识，是</a:t>
            </a:r>
            <a:r>
              <a:rPr kumimoji="0" lang="zh-CN" altLang="zh-CN" sz="2800" b="1" i="0" u="none" strike="noStrike" kern="1200" cap="none" spc="0" normalizeH="0" baseline="0" noProof="0" dirty="0" smtClean="0">
                <a:ln>
                  <a:noFill/>
                </a:ln>
                <a:solidFill>
                  <a:schemeClr val="accent6"/>
                </a:solidFill>
                <a:effectLst/>
                <a:uLnTx/>
                <a:uFillTx/>
                <a:latin typeface="+mn-ea"/>
                <a:ea typeface="+mn-ea"/>
                <a:cs typeface="+mn-cs"/>
              </a:rPr>
              <a:t>学生今后</a:t>
            </a:r>
            <a:r>
              <a:rPr kumimoji="0" lang="zh-CN" altLang="zh-CN" sz="2800" b="1" i="0" u="none" strike="noStrike" kern="1200" cap="none" spc="0" normalizeH="0" baseline="0" noProof="0" dirty="0">
                <a:ln>
                  <a:noFill/>
                </a:ln>
                <a:solidFill>
                  <a:schemeClr val="accent6"/>
                </a:solidFill>
                <a:effectLst/>
                <a:uLnTx/>
                <a:uFillTx/>
                <a:latin typeface="+mn-ea"/>
                <a:ea typeface="+mn-ea"/>
                <a:cs typeface="+mn-cs"/>
              </a:rPr>
              <a:t>进入大学学习以及终身学习所必须</a:t>
            </a:r>
            <a:r>
              <a:rPr kumimoji="0" lang="zh-CN" altLang="zh-CN" sz="2800" b="1" i="0" u="none" strike="noStrike" kern="1200" cap="none" spc="0" normalizeH="0" baseline="0" noProof="0" dirty="0" smtClean="0">
                <a:ln>
                  <a:noFill/>
                </a:ln>
                <a:solidFill>
                  <a:schemeClr val="accent6"/>
                </a:solidFill>
                <a:effectLst/>
                <a:uLnTx/>
                <a:uFillTx/>
                <a:latin typeface="+mn-ea"/>
                <a:ea typeface="+mn-ea"/>
                <a:cs typeface="+mn-cs"/>
              </a:rPr>
              <a:t>掌握的</a:t>
            </a:r>
            <a:r>
              <a:rPr kumimoji="0" lang="zh-CN" altLang="en-US" sz="2800" b="1" i="0" u="none" strike="noStrike" kern="1200" cap="none" spc="0" normalizeH="0" baseline="0" noProof="0" dirty="0" smtClean="0">
                <a:ln>
                  <a:noFill/>
                </a:ln>
                <a:solidFill>
                  <a:schemeClr val="accent6"/>
                </a:solidFill>
                <a:effectLst/>
                <a:uLnTx/>
                <a:uFillTx/>
                <a:latin typeface="+mn-ea"/>
                <a:ea typeface="+mn-ea"/>
                <a:cs typeface="+mn-cs"/>
              </a:rPr>
              <a:t>知识。</a:t>
            </a:r>
            <a:endParaRPr kumimoji="0" lang="zh-CN" altLang="zh-CN" sz="2800" b="1" i="0" u="none" strike="noStrike" kern="1200" cap="none" spc="0" normalizeH="0" baseline="0" noProof="0" dirty="0">
              <a:ln>
                <a:noFill/>
              </a:ln>
              <a:solidFill>
                <a:schemeClr val="accent6"/>
              </a:solidFill>
              <a:effectLst/>
              <a:uLnTx/>
              <a:uFillTx/>
              <a:latin typeface="+mn-ea"/>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内容占位符 2"/>
          <p:cNvSpPr>
            <a:spLocks noGrp="1"/>
          </p:cNvSpPr>
          <p:nvPr>
            <p:ph idx="1" hasCustomPrompt="1"/>
          </p:nvPr>
        </p:nvSpPr>
        <p:spPr>
          <a:xfrm>
            <a:off x="179388" y="1268413"/>
            <a:ext cx="885666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32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两宋的路</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宋初削夺节度使权力，以州县直接听命于朝廷</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朝廷在州上分设十几个路代表中央督则地方州县</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朝廷既利用路等四司加强对州的控制，又限制路等四司的</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权力，使其不致发展为与朝廷抗衡的力量</a:t>
            </a: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元代的行省</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元初行省多是朝廷中书省为某地区的军事征伐而临时派出</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的机构</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元朝政府相继设置行中书省作为朝廷控制路府州县的得力</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工具</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行省受到中书省、枢密院和御史台的监督</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行省官员实行多名官员群体负责和蒙、回、汉杂用制度，</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互相牵制</a:t>
            </a:r>
            <a:endParaRPr kumimoji="0" lang="zh-CN" altLang="en-US" sz="2400" b="0"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内容占位符 2"/>
          <p:cNvSpPr>
            <a:spLocks noGrp="1"/>
          </p:cNvSpPr>
          <p:nvPr>
            <p:ph idx="1" hasCustomPrompt="1"/>
          </p:nvPr>
        </p:nvSpPr>
        <p:spPr>
          <a:xfrm>
            <a:off x="395288" y="1844675"/>
            <a:ext cx="864076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明清的三司巡抚总督</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明初朱元璋废行省实行三司分权</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明朝中后期不断派遣巡抚和总督等掌管一省或数省的军政</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事务</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巡抚和总督起初只是临时差遣，后来逐步向常设久任方向</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发展，成为事实上的各省最高行政长官</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原有三司仍听命于朝廷和并有参劾不法督抚等权力</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从不</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同层次牵制和分割了督抚权力</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不易形成地方割据</a:t>
            </a:r>
            <a:endPar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179388" y="1268413"/>
            <a:ext cx="8856663" cy="35607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思维拓展：</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在中央集权条件下，由于疆域广大，郡县众多</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朝廷多设置</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部州方镇行省督抚之类的地方督政机构，以代表中央督责控制地</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方，这对于维护国家统一和稳定，防止外重内轻和分裂割据是十</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分重要的。但是部州方镇行省督抚在执行上述使命的过程中，常</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常产生了复杂的历史作用。</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在部州方镇行省督抚派出之初，多属朝廷官员的临时派遣</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品秩权势不大，依附于朝廷，秉承朝廷命令行事的特征比较明显</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，会强化中央对地方的控制。</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当部州方镇行省督抚权力扩大，演化为固定的地方最高行政</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设置时，就会违背创立者的初衷，形成更大范围的地方势力，从</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而威胁到中央集权。</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24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2400" b="0"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内容占位符 2"/>
          <p:cNvSpPr>
            <a:spLocks noGrp="1"/>
          </p:cNvSpPr>
          <p:nvPr>
            <p:ph idx="1" hasCustomPrompt="1"/>
          </p:nvPr>
        </p:nvSpPr>
        <p:spPr>
          <a:xfrm>
            <a:off x="468313" y="1412875"/>
            <a:ext cx="8229600" cy="5762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800" b="1" i="0" u="none" strike="noStrike" kern="1200" cap="none" spc="0" normalizeH="0" baseline="0" noProof="0" dirty="0" smtClean="0">
                <a:ln>
                  <a:noFill/>
                </a:ln>
                <a:solidFill>
                  <a:schemeClr val="tx1"/>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专题三</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晚清、民初时期中央与地方关系演变</a:t>
            </a:r>
            <a:endPar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endParaRPr>
          </a:p>
        </p:txBody>
      </p:sp>
      <p:graphicFrame>
        <p:nvGraphicFramePr>
          <p:cNvPr id="3" name="表格 2"/>
          <p:cNvGraphicFramePr>
            <a:graphicFrameLocks noGrp="1"/>
          </p:cNvGraphicFramePr>
          <p:nvPr/>
        </p:nvGraphicFramePr>
        <p:xfrm>
          <a:off x="395288" y="2492375"/>
          <a:ext cx="8569325" cy="3419475"/>
        </p:xfrm>
        <a:graphic>
          <a:graphicData uri="http://schemas.openxmlformats.org/drawingml/2006/table">
            <a:tbl>
              <a:tblPr/>
              <a:tblGrid>
                <a:gridCol w="2104531"/>
                <a:gridCol w="2707837"/>
                <a:gridCol w="3756584"/>
              </a:tblGrid>
              <a:tr h="1944216">
                <a:tc gridSpan="3">
                  <a:txBody>
                    <a:bodyPr/>
                    <a:lstStyle/>
                    <a:p>
                      <a:pPr algn="l">
                        <a:lnSpc>
                          <a:spcPct val="120000"/>
                        </a:lnSpc>
                        <a:spcAft>
                          <a:spcPts val="0"/>
                        </a:spcAft>
                      </a:pPr>
                      <a:r>
                        <a:rPr lang="en-US" sz="2000" b="1" kern="100" dirty="0">
                          <a:solidFill>
                            <a:schemeClr val="accent6"/>
                          </a:solidFill>
                          <a:latin typeface="+mn-ea"/>
                          <a:ea typeface="+mn-ea"/>
                          <a:cs typeface="Times New Roman" panose="02020603050405020304"/>
                        </a:rPr>
                        <a:t>(2015</a:t>
                      </a:r>
                      <a:r>
                        <a:rPr lang="zh-CN" sz="2000" b="1" kern="100" dirty="0">
                          <a:solidFill>
                            <a:schemeClr val="accent6"/>
                          </a:solidFill>
                          <a:latin typeface="+mn-ea"/>
                          <a:ea typeface="+mn-ea"/>
                          <a:cs typeface="Times New Roman" panose="02020603050405020304"/>
                        </a:rPr>
                        <a:t>新课标卷Ⅰ</a:t>
                      </a:r>
                      <a:r>
                        <a:rPr lang="en-US" sz="2000" b="1" kern="100" dirty="0">
                          <a:solidFill>
                            <a:schemeClr val="accent6"/>
                          </a:solidFill>
                          <a:latin typeface="+mn-ea"/>
                          <a:ea typeface="+mn-ea"/>
                          <a:cs typeface="Times New Roman" panose="02020603050405020304"/>
                        </a:rPr>
                        <a:t>)29</a:t>
                      </a:r>
                      <a:r>
                        <a:rPr lang="zh-CN" sz="2000" b="1" kern="100" dirty="0">
                          <a:solidFill>
                            <a:schemeClr val="accent6"/>
                          </a:solidFill>
                          <a:latin typeface="+mn-ea"/>
                          <a:ea typeface="+mn-ea"/>
                          <a:cs typeface="Times New Roman" panose="02020603050405020304"/>
                        </a:rPr>
                        <a:t>．《申报》“时评”栏目曾评述说：“今之时局，略似春秋战国时期之分裂。中央政府之对于各省，犹东周之对于诸侯也。南北相攻，皖直交斗，滇蜀不靖，犹诸侯相侵伐也。”这一时局出现在</a:t>
                      </a:r>
                      <a:endParaRPr lang="zh-CN" sz="2000" b="1" kern="100" dirty="0">
                        <a:solidFill>
                          <a:schemeClr val="accent6"/>
                        </a:solidFill>
                        <a:latin typeface="+mn-ea"/>
                        <a:ea typeface="+mn-ea"/>
                        <a:cs typeface="Times New Roman" panose="02020603050405020304"/>
                      </a:endParaRPr>
                    </a:p>
                    <a:p>
                      <a:pPr algn="l">
                        <a:lnSpc>
                          <a:spcPct val="120000"/>
                        </a:lnSpc>
                        <a:spcAft>
                          <a:spcPts val="0"/>
                        </a:spcAft>
                        <a:tabLst>
                          <a:tab pos="2695575" algn="l"/>
                        </a:tabLst>
                      </a:pPr>
                      <a:r>
                        <a:rPr lang="en-US" sz="2000" b="1" kern="100" dirty="0" smtClean="0">
                          <a:solidFill>
                            <a:schemeClr val="accent6"/>
                          </a:solidFill>
                          <a:latin typeface="+mn-ea"/>
                          <a:ea typeface="+mn-ea"/>
                          <a:cs typeface="Times New Roman" panose="02020603050405020304"/>
                        </a:rPr>
                        <a:t>       A</a:t>
                      </a:r>
                      <a:r>
                        <a:rPr lang="zh-CN" sz="2000" b="1" kern="100" dirty="0">
                          <a:solidFill>
                            <a:schemeClr val="accent6"/>
                          </a:solidFill>
                          <a:latin typeface="+mn-ea"/>
                          <a:ea typeface="+mn-ea"/>
                          <a:cs typeface="Times New Roman" panose="02020603050405020304"/>
                        </a:rPr>
                        <a:t>．太平天国运动时期</a:t>
                      </a:r>
                      <a:r>
                        <a:rPr lang="en-US" sz="2000" b="1" kern="100" dirty="0">
                          <a:solidFill>
                            <a:schemeClr val="accent6"/>
                          </a:solidFill>
                          <a:latin typeface="+mn-ea"/>
                          <a:ea typeface="+mn-ea"/>
                          <a:cs typeface="Times New Roman" panose="02020603050405020304"/>
                        </a:rPr>
                        <a:t>      	</a:t>
                      </a:r>
                      <a:r>
                        <a:rPr lang="en-US" sz="2000" b="1" kern="100" dirty="0" smtClean="0">
                          <a:solidFill>
                            <a:schemeClr val="accent6"/>
                          </a:solidFill>
                          <a:latin typeface="+mn-ea"/>
                          <a:ea typeface="+mn-ea"/>
                          <a:cs typeface="Times New Roman" panose="02020603050405020304"/>
                        </a:rPr>
                        <a:t>      B</a:t>
                      </a:r>
                      <a:r>
                        <a:rPr lang="zh-CN" sz="2000" b="1" kern="100" dirty="0">
                          <a:solidFill>
                            <a:schemeClr val="accent6"/>
                          </a:solidFill>
                          <a:latin typeface="+mn-ea"/>
                          <a:ea typeface="+mn-ea"/>
                          <a:cs typeface="Times New Roman" panose="02020603050405020304"/>
                        </a:rPr>
                        <a:t>．义和团运动时期</a:t>
                      </a:r>
                      <a:endParaRPr lang="zh-CN" sz="2000" b="1" kern="100" dirty="0">
                        <a:solidFill>
                          <a:schemeClr val="accent6"/>
                        </a:solidFill>
                        <a:latin typeface="+mn-ea"/>
                        <a:ea typeface="+mn-ea"/>
                        <a:cs typeface="Times New Roman" panose="02020603050405020304"/>
                      </a:endParaRPr>
                    </a:p>
                    <a:p>
                      <a:pPr algn="l">
                        <a:lnSpc>
                          <a:spcPct val="120000"/>
                        </a:lnSpc>
                        <a:spcAft>
                          <a:spcPts val="0"/>
                        </a:spcAft>
                        <a:tabLst>
                          <a:tab pos="2695575" algn="l"/>
                        </a:tabLst>
                      </a:pPr>
                      <a:r>
                        <a:rPr lang="en-US" sz="2000" b="1" kern="100" dirty="0" smtClean="0">
                          <a:solidFill>
                            <a:schemeClr val="accent6"/>
                          </a:solidFill>
                          <a:latin typeface="+mn-ea"/>
                          <a:ea typeface="+mn-ea"/>
                          <a:cs typeface="Times New Roman" panose="02020603050405020304"/>
                        </a:rPr>
                        <a:t>       C</a:t>
                      </a:r>
                      <a:r>
                        <a:rPr lang="zh-CN" sz="2000" b="1" kern="100" dirty="0">
                          <a:solidFill>
                            <a:schemeClr val="accent6"/>
                          </a:solidFill>
                          <a:latin typeface="+mn-ea"/>
                          <a:ea typeface="+mn-ea"/>
                          <a:cs typeface="Times New Roman" panose="02020603050405020304"/>
                        </a:rPr>
                        <a:t>．辛亥革命时期</a:t>
                      </a:r>
                      <a:r>
                        <a:rPr lang="en-US" sz="2000" b="1" kern="100" dirty="0">
                          <a:solidFill>
                            <a:schemeClr val="accent6"/>
                          </a:solidFill>
                          <a:latin typeface="+mn-ea"/>
                          <a:ea typeface="+mn-ea"/>
                          <a:cs typeface="Times New Roman" panose="02020603050405020304"/>
                        </a:rPr>
                        <a:t>    	</a:t>
                      </a:r>
                      <a:r>
                        <a:rPr lang="en-US" sz="2000" b="1" kern="100" dirty="0" smtClean="0">
                          <a:solidFill>
                            <a:schemeClr val="accent6"/>
                          </a:solidFill>
                          <a:latin typeface="+mn-ea"/>
                          <a:ea typeface="+mn-ea"/>
                          <a:cs typeface="Times New Roman" panose="02020603050405020304"/>
                        </a:rPr>
                        <a:t>                   D</a:t>
                      </a:r>
                      <a:r>
                        <a:rPr lang="zh-CN" sz="2000" b="1" kern="100" dirty="0">
                          <a:solidFill>
                            <a:schemeClr val="accent6"/>
                          </a:solidFill>
                          <a:latin typeface="+mn-ea"/>
                          <a:ea typeface="+mn-ea"/>
                          <a:cs typeface="Times New Roman" panose="02020603050405020304"/>
                        </a:rPr>
                        <a:t>．北洋军阀统治时期</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612068">
                <a:tc>
                  <a:txBody>
                    <a:bodyPr/>
                    <a:lstStyle/>
                    <a:p>
                      <a:pPr indent="76200" algn="ctr">
                        <a:lnSpc>
                          <a:spcPct val="120000"/>
                        </a:lnSpc>
                        <a:spcAft>
                          <a:spcPts val="0"/>
                        </a:spcAft>
                      </a:pPr>
                      <a:r>
                        <a:rPr lang="zh-CN" sz="2000" b="1" kern="100" dirty="0">
                          <a:solidFill>
                            <a:schemeClr val="accent6"/>
                          </a:solidFill>
                          <a:latin typeface="+mn-ea"/>
                          <a:ea typeface="+mn-ea"/>
                          <a:cs typeface="Times New Roman" panose="02020603050405020304"/>
                        </a:rPr>
                        <a:t>教材立足点</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ctr">
                        <a:lnSpc>
                          <a:spcPct val="120000"/>
                        </a:lnSpc>
                        <a:spcAft>
                          <a:spcPts val="0"/>
                        </a:spcAft>
                      </a:pPr>
                      <a:r>
                        <a:rPr lang="zh-CN" sz="2000" b="1" kern="100" dirty="0">
                          <a:solidFill>
                            <a:schemeClr val="accent6"/>
                          </a:solidFill>
                          <a:latin typeface="+mn-ea"/>
                          <a:ea typeface="+mn-ea"/>
                          <a:cs typeface="Times New Roman" panose="02020603050405020304"/>
                        </a:rPr>
                        <a:t>试题考察点</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81000" algn="ctr">
                        <a:lnSpc>
                          <a:spcPct val="120000"/>
                        </a:lnSpc>
                        <a:spcAft>
                          <a:spcPts val="0"/>
                        </a:spcAft>
                      </a:pPr>
                      <a:r>
                        <a:rPr lang="zh-CN" sz="2000" b="1" kern="100" dirty="0">
                          <a:solidFill>
                            <a:schemeClr val="accent6"/>
                          </a:solidFill>
                          <a:latin typeface="+mn-ea"/>
                          <a:ea typeface="+mn-ea"/>
                          <a:cs typeface="Times New Roman" panose="02020603050405020304"/>
                        </a:rPr>
                        <a:t>命题思路</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068">
                <a:tc>
                  <a:txBody>
                    <a:bodyPr/>
                    <a:lstStyle/>
                    <a:p>
                      <a:pPr indent="304800" algn="ctr">
                        <a:lnSpc>
                          <a:spcPct val="120000"/>
                        </a:lnSpc>
                        <a:spcAft>
                          <a:spcPts val="0"/>
                        </a:spcAft>
                      </a:pPr>
                      <a:r>
                        <a:rPr lang="zh-CN" sz="2000" b="1" kern="100">
                          <a:solidFill>
                            <a:schemeClr val="accent6"/>
                          </a:solidFill>
                          <a:latin typeface="+mn-ea"/>
                          <a:ea typeface="+mn-ea"/>
                          <a:cs typeface="Times New Roman" panose="02020603050405020304"/>
                        </a:rPr>
                        <a:t>无</a:t>
                      </a:r>
                      <a:endParaRPr lang="zh-CN" sz="2000" b="1" kern="10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zh-CN" sz="2000" b="1" kern="100" dirty="0">
                          <a:solidFill>
                            <a:schemeClr val="accent6"/>
                          </a:solidFill>
                          <a:latin typeface="+mn-ea"/>
                          <a:ea typeface="+mn-ea"/>
                          <a:cs typeface="Times New Roman" panose="02020603050405020304"/>
                        </a:rPr>
                        <a:t>民初中央与地方关系</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zh-CN" sz="2000" b="1" kern="100" dirty="0">
                          <a:solidFill>
                            <a:schemeClr val="accent6"/>
                          </a:solidFill>
                          <a:latin typeface="+mn-ea"/>
                          <a:ea typeface="+mn-ea"/>
                          <a:cs typeface="Times New Roman" panose="02020603050405020304"/>
                        </a:rPr>
                        <a:t>对中央集权概念考查的延展</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内容占位符 2"/>
          <p:cNvSpPr>
            <a:spLocks noGrp="1"/>
          </p:cNvSpPr>
          <p:nvPr>
            <p:ph idx="1" hasCustomPrompt="1"/>
          </p:nvPr>
        </p:nvSpPr>
        <p:spPr>
          <a:xfrm>
            <a:off x="457200" y="2060575"/>
            <a:ext cx="8578850" cy="4065588"/>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问题提出：</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在近代西方侵略与中国近代化的新时代背景下，传统的中</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央集权制度面临怎样的挑战</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发生了怎样的变化？</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2400" b="0"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内容占位符 2"/>
          <p:cNvSpPr>
            <a:spLocks noGrp="1" noChangeArrowheads="1"/>
          </p:cNvSpPr>
          <p:nvPr>
            <p:ph idx="1" hasCustomPrompt="1"/>
          </p:nvPr>
        </p:nvSpPr>
        <p:spPr>
          <a:xfrm>
            <a:off x="250825" y="404813"/>
            <a:ext cx="8785225"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专题整理：</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世纪</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50-60</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年代：中央集权的体制危机</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第二次鸦片战争和太平天国运动使清政府中央集权陷入空前</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危机</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在镇压太平天国过程中兴起的地方督抚权力直接打击和削弱</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了中央集权的权威体系</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西方侵略的挑战从另一个层面冲击了清朝中央集权体制</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洋务运动的兴起也在一定程度上冲击了中央集权制度</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总理衙门虽是为适应变局作出的调整，又表明中央体制在总</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体上没有发生根本性的变化</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250825" y="836613"/>
            <a:ext cx="8785225"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1901-1905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清末新政时各省独立地位的初步形成及与</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中央的矛盾</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0" i="0" u="none" strike="noStrike" kern="1200" cap="none" spc="0" normalizeH="0" baseline="0" noProof="0" dirty="0" smtClean="0">
                <a:ln>
                  <a:noFill/>
                </a:ln>
                <a:solidFill>
                  <a:schemeClr val="accent6"/>
                </a:solidFill>
                <a:effectLst/>
                <a:uLnTx/>
                <a:uFillTx/>
                <a:latin typeface="+mn-ea"/>
                <a:ea typeface="+mn-ea"/>
                <a:cs typeface="+mn-cs"/>
              </a:rPr>
              <a:t>    </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1900</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年“东南互保”表面上是为防止义和团向南发展，实际</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上则是借西方势力以保护各自的地方利益</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1901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至</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1905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年的新政时期，形成了中央体制改革与地方事权</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扩展并进和矛盾尖锐的局面：一方面中央集权权威衰弱，地方势</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力扩大，另一方面是中央集权尤其是皇权的控制在一定程度上犹</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还存在。新政进一步推动了各省独立地位的形成</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新政中各种行政管理机构应需而立，表明省级政府的行政能</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力得到扩展和提高，从而大大加强了省的独立性</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在兴办地方路矿实业的过程中，省之利权意识萌发了</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清政府相继成立商部、练兵处、巡警部、学部等，目的是为</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加强统一的领导和管理，但上述措施却受到地方督抚的抵制</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endPar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endParaRPr kumimoji="0" lang="zh-CN" altLang="en-US" sz="2400" b="0"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内容占位符 2"/>
          <p:cNvSpPr>
            <a:spLocks noGrp="1" noChangeArrowheads="1"/>
          </p:cNvSpPr>
          <p:nvPr>
            <p:ph idx="1" hasCustomPrompt="1"/>
          </p:nvPr>
        </p:nvSpPr>
        <p:spPr>
          <a:xfrm>
            <a:off x="179388" y="476250"/>
            <a:ext cx="8964613" cy="335121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1906-1910</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预备立宪时期中央与各省关系的重新调整</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1907</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年六月，清廷颁布的地方官制改革章程，朝廷默认晚</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清新政以来督抚在扩大事权过程中所形成的权力</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各省谘议局的成立，使中国出现了地方性的立法活动，使省</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的独立性大大增强</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1906</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年中央各部又一次调整为十一个部以后，也开始屡屡</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请旨统一事权，要求加强中央对各省财政、军事、司法、人事权</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力的监管，表现出明显的加强中央集权的势头</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800" b="1" i="0" u="none" strike="noStrike" kern="1200" cap="none" spc="0" normalizeH="0" baseline="0" noProof="0" dirty="0" smtClean="0">
                <a:ln>
                  <a:noFill/>
                </a:ln>
                <a:solidFill>
                  <a:schemeClr val="accent6"/>
                </a:solidFill>
                <a:effectLst/>
                <a:uLnTx/>
                <a:uFillTx/>
                <a:latin typeface="+mn-lt"/>
                <a:ea typeface="+mn-ea"/>
                <a:cs typeface="+mn-cs"/>
              </a:rPr>
              <a:t>北洋政治下的地方与中央治权之争</a:t>
            </a:r>
            <a:endParaRPr kumimoji="0" lang="en-US" altLang="zh-CN" sz="28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8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民国肇建，袁世凯北洋势力强大，中央积极有为，地方势力</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受中央权势及舆论的双重压抑</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二次革命，袁世凯强调用兵讨伐不服从中央的地方，凸显</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了北京政府的强势地位及维持中央集权的政治诉求</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联省自治思潮的理论与实践</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随着地方军阀势力膨胀，中央权力逐渐被抽空，政局呈现出</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极为动荡不稳的状况。统一的中央政权名存实亡</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endParaRPr kumimoji="0" lang="zh-CN" altLang="en-US" sz="2400" b="1" i="0" u="none" strike="noStrike" kern="1200" cap="none" spc="0" normalizeH="0" baseline="0" noProof="0" dirty="0" smtClean="0">
              <a:ln>
                <a:noFill/>
              </a:ln>
              <a:solidFill>
                <a:schemeClr val="tx1"/>
              </a:solidFill>
              <a:effectLst/>
              <a:uLnTx/>
              <a:uFillTx/>
              <a:latin typeface="+mn-ea"/>
              <a:ea typeface="+mn-ea"/>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250825" y="620713"/>
            <a:ext cx="8785225"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8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思维拓展</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32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阅读材料，回答问题</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材料一</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中国疆域广阔</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民族众多</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地主租佃制发展较早</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自</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秦朝就全面采用了中央集权的统治方式。这也是华夏多民族统国</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家不断发展壮大的历史必然，具有合理性。历代处理中央与地方</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关系时所贯彻的强化中央集权的基本政策，表现有：全面推行职</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业官僚任职的郡县制，把地方治理权交给效忠朝廷的官吏；加强</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对地方的监察，将地方官置于垂直监察系统的控制之下；中央政</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府直接掌管地方官吏的任免、考核和迁调；利用部州方镇行省督</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抚等中央派出机构加强对郡县官府的督责。高度中央集权，曾经</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在国家统一、社会稳定和抵御外侵方面发挥了重要作用。</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—摘编自李治安 杜家骥著：《中国古代官僚政治》</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179388" y="1052513"/>
            <a:ext cx="885666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endParaRPr kumimoji="0" lang="zh-CN" altLang="zh-CN" sz="32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tx1"/>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材料二 </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19</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世纪</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50-60</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年代，第二次鸦片战争和太平天国运</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动使清政府陷入空前的统治危机之中，传统的中央集权体制无法</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同时应对内忧外患的局面。在财政收入方面，清政府财政来源主</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要建立在农业经济结构之上，不仅来源单一，而且受康熙朝“永</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不加赋”的规定，一旦财政需求激增就难以对付。财政支配权又</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集中于中央，导致地方没有独立的财政权，严重束缚着地方发展</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的能力。在军事体制方面，清朝为加强中央集权，建立了一套行</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之有效的控制军权的办法。军队兵籍在兵部，同时又以地方督抚</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分任兵政。凡国家有重大军事行动，中央则从各省抽调军队，派</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钦差大臣统帅。这套体制使军队的管辖、调遣、指挥之权分离，</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其结果势必削弱军队的组织性和战斗力。</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—摘编自</a:t>
            </a:r>
            <a:r>
              <a:rPr kumimoji="0" lang="en-US" altLang="zh-CN" sz="2400" b="1" i="0" u="none" strike="noStrike" kern="1200" cap="none" spc="0" normalizeH="0" baseline="0" noProof="0" dirty="0" err="1" smtClean="0">
                <a:ln>
                  <a:noFill/>
                </a:ln>
                <a:solidFill>
                  <a:schemeClr val="accent6"/>
                </a:solidFill>
                <a:effectLst/>
                <a:uLnTx/>
                <a:uFillTx/>
                <a:latin typeface="+mn-ea"/>
                <a:ea typeface="+mn-ea"/>
                <a:cs typeface="+mn-cs"/>
              </a:rPr>
              <a:t>刘伟</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《晚清新政时期中央与各省关系初探》</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内容占位符 2"/>
          <p:cNvSpPr>
            <a:spLocks noGrp="1"/>
          </p:cNvSpPr>
          <p:nvPr>
            <p:ph idx="1" hasCustomPrompt="1"/>
          </p:nvPr>
        </p:nvSpPr>
        <p:spPr>
          <a:xfrm>
            <a:off x="179388" y="1916113"/>
            <a:ext cx="8856663" cy="3811588"/>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zh-CN" altLang="en-US" sz="28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重要史实：</a:t>
            </a:r>
            <a:r>
              <a:rPr kumimoji="0" lang="en-US" altLang="zh-CN" sz="28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a:t>
            </a:r>
            <a:endParaRPr kumimoji="0" lang="en-US" altLang="zh-CN" sz="28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32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rPr>
              <a:t>    </a:t>
            </a:r>
            <a:r>
              <a:rPr kumimoji="0" lang="zh-CN" altLang="en-US" sz="28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中国古代史：主要朝代的政治制度，包括分封制的演变、君主专制中央集权制度以及选官制度的演变及其阶段特征；重要经济制度（土地、赋税、货币制度）和政策的演变，及其与商品经济发展的关系，唐宋以来商品经济发展、繁荣在农业、手工业、商业、外贸和市镇兴起等方面的表现，古代经济发展的阶段特征；以儒学为主线的传统主流思想演变及其阶段特征。</a:t>
            </a:r>
            <a:endParaRPr kumimoji="0" lang="zh-CN" altLang="zh-CN" sz="28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107950" y="1916113"/>
            <a:ext cx="885666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ts val="6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tx1"/>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思考并回答</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）依据材料一并结合所学知识回答，中国古代的中央集权制度建立的历史必然性是什么</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这一制度曾经具有的制度优势是什么</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中央控制地方的基本手段有哪些？</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2</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）依据材料二并结合所学知识回答</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晚清时期</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面对内忧外患</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传统的中央集权体制暴露出了怎样的制度缺陷</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发生了怎样的变化？导致了怎样的后果</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内容占位符 2"/>
          <p:cNvSpPr>
            <a:spLocks noGrp="1" noChangeArrowheads="1"/>
          </p:cNvSpPr>
          <p:nvPr>
            <p:ph idx="1" hasCustomPrompt="1"/>
          </p:nvPr>
        </p:nvSpPr>
        <p:spPr>
          <a:xfrm>
            <a:off x="250825" y="1628775"/>
            <a:ext cx="8893175" cy="6762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专题四</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中国与世界市场</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：从明朝中晚期到民国初年</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800" b="1" i="0" u="none" strike="noStrike" kern="1200" cap="none" spc="0" normalizeH="0" baseline="0" noProof="0" dirty="0">
              <a:ln>
                <a:noFill/>
              </a:ln>
              <a:solidFill>
                <a:schemeClr val="tx1"/>
              </a:solidFill>
              <a:effectLst/>
              <a:uLnTx/>
              <a:uFillTx/>
              <a:latin typeface="+mn-ea"/>
              <a:ea typeface="+mn-ea"/>
              <a:cs typeface="+mn-cs"/>
            </a:endParaRPr>
          </a:p>
        </p:txBody>
      </p:sp>
      <p:graphicFrame>
        <p:nvGraphicFramePr>
          <p:cNvPr id="3" name="表格 2"/>
          <p:cNvGraphicFramePr>
            <a:graphicFrameLocks noGrp="1"/>
          </p:cNvGraphicFramePr>
          <p:nvPr/>
        </p:nvGraphicFramePr>
        <p:xfrm>
          <a:off x="468313" y="2565400"/>
          <a:ext cx="8353425" cy="3400425"/>
        </p:xfrm>
        <a:graphic>
          <a:graphicData uri="http://schemas.openxmlformats.org/drawingml/2006/table">
            <a:tbl>
              <a:tblPr/>
              <a:tblGrid>
                <a:gridCol w="2783656"/>
                <a:gridCol w="2784637"/>
                <a:gridCol w="2784637"/>
              </a:tblGrid>
              <a:tr h="2029952">
                <a:tc gridSpan="3">
                  <a:txBody>
                    <a:bodyPr/>
                    <a:lstStyle/>
                    <a:p>
                      <a:pPr algn="l">
                        <a:lnSpc>
                          <a:spcPct val="120000"/>
                        </a:lnSpc>
                        <a:spcAft>
                          <a:spcPts val="0"/>
                        </a:spcAft>
                      </a:pPr>
                      <a:r>
                        <a:rPr lang="en-US" sz="2000" b="1" kern="100" dirty="0">
                          <a:solidFill>
                            <a:schemeClr val="accent6"/>
                          </a:solidFill>
                          <a:latin typeface="+mn-ea"/>
                          <a:ea typeface="+mn-ea"/>
                          <a:cs typeface="Times New Roman" panose="02020603050405020304"/>
                        </a:rPr>
                        <a:t>(2015</a:t>
                      </a:r>
                      <a:r>
                        <a:rPr lang="zh-CN" sz="2000" b="1" kern="100" dirty="0">
                          <a:solidFill>
                            <a:schemeClr val="accent6"/>
                          </a:solidFill>
                          <a:latin typeface="+mn-ea"/>
                          <a:ea typeface="+mn-ea"/>
                          <a:cs typeface="Times New Roman" panose="02020603050405020304"/>
                        </a:rPr>
                        <a:t>新课标卷Ⅰ</a:t>
                      </a:r>
                      <a:r>
                        <a:rPr lang="en-US" sz="2000" b="1" kern="100" dirty="0">
                          <a:solidFill>
                            <a:schemeClr val="accent6"/>
                          </a:solidFill>
                          <a:latin typeface="+mn-ea"/>
                          <a:ea typeface="+mn-ea"/>
                          <a:cs typeface="Times New Roman" panose="02020603050405020304"/>
                        </a:rPr>
                        <a:t>)28</a:t>
                      </a:r>
                      <a:r>
                        <a:rPr lang="zh-CN" sz="2000" b="1" kern="100" dirty="0">
                          <a:solidFill>
                            <a:schemeClr val="accent6"/>
                          </a:solidFill>
                          <a:latin typeface="+mn-ea"/>
                          <a:ea typeface="+mn-ea"/>
                          <a:cs typeface="Times New Roman" panose="02020603050405020304"/>
                        </a:rPr>
                        <a:t>．</a:t>
                      </a:r>
                      <a:r>
                        <a:rPr lang="en-US" sz="2000" b="1" kern="100" dirty="0">
                          <a:solidFill>
                            <a:schemeClr val="accent6"/>
                          </a:solidFill>
                          <a:latin typeface="+mn-ea"/>
                          <a:ea typeface="+mn-ea"/>
                          <a:cs typeface="Times New Roman" panose="02020603050405020304"/>
                        </a:rPr>
                        <a:t>1852</a:t>
                      </a:r>
                      <a:r>
                        <a:rPr lang="zh-CN" sz="2000" b="1" kern="100" dirty="0">
                          <a:solidFill>
                            <a:schemeClr val="accent6"/>
                          </a:solidFill>
                          <a:latin typeface="+mn-ea"/>
                          <a:ea typeface="+mn-ea"/>
                          <a:cs typeface="Times New Roman" panose="02020603050405020304"/>
                        </a:rPr>
                        <a:t>年，一位在华英国人在报告中称，英国商人运往伦敦的中国生丝是以“无用的”曼彻斯特上等棉布包装的。而在此之前，用于包装的主要是中国产的土布。包装布的这种变化反映了当时</a:t>
                      </a:r>
                      <a:endParaRPr lang="zh-CN" sz="2000" b="1" kern="100" dirty="0">
                        <a:solidFill>
                          <a:schemeClr val="accent6"/>
                        </a:solidFill>
                        <a:latin typeface="+mn-ea"/>
                        <a:ea typeface="+mn-ea"/>
                        <a:cs typeface="Times New Roman" panose="02020603050405020304"/>
                      </a:endParaRPr>
                    </a:p>
                    <a:p>
                      <a:pPr algn="l">
                        <a:lnSpc>
                          <a:spcPct val="120000"/>
                        </a:lnSpc>
                        <a:spcAft>
                          <a:spcPts val="0"/>
                        </a:spcAft>
                        <a:tabLst>
                          <a:tab pos="2962275" algn="l"/>
                        </a:tabLst>
                      </a:pPr>
                      <a:r>
                        <a:rPr lang="en-US" sz="2000" b="1" kern="100" dirty="0" smtClean="0">
                          <a:solidFill>
                            <a:schemeClr val="accent6"/>
                          </a:solidFill>
                          <a:latin typeface="+mn-ea"/>
                          <a:ea typeface="+mn-ea"/>
                          <a:cs typeface="Times New Roman" panose="02020603050405020304"/>
                        </a:rPr>
                        <a:t>        A</a:t>
                      </a:r>
                      <a:r>
                        <a:rPr lang="zh-CN" sz="2000" b="1" kern="100" dirty="0">
                          <a:solidFill>
                            <a:schemeClr val="accent6"/>
                          </a:solidFill>
                          <a:latin typeface="+mn-ea"/>
                          <a:ea typeface="+mn-ea"/>
                          <a:cs typeface="Times New Roman" panose="02020603050405020304"/>
                        </a:rPr>
                        <a:t>．中国的土布质量粗糙</a:t>
                      </a:r>
                      <a:r>
                        <a:rPr lang="en-US" sz="2000" b="1" kern="100" dirty="0">
                          <a:solidFill>
                            <a:schemeClr val="accent6"/>
                          </a:solidFill>
                          <a:latin typeface="+mn-ea"/>
                          <a:ea typeface="+mn-ea"/>
                          <a:cs typeface="Times New Roman" panose="02020603050405020304"/>
                        </a:rPr>
                        <a:t>      	B</a:t>
                      </a:r>
                      <a:r>
                        <a:rPr lang="zh-CN" sz="2000" b="1" kern="100" dirty="0">
                          <a:solidFill>
                            <a:schemeClr val="accent6"/>
                          </a:solidFill>
                          <a:latin typeface="+mn-ea"/>
                          <a:ea typeface="+mn-ea"/>
                          <a:cs typeface="Times New Roman" panose="02020603050405020304"/>
                        </a:rPr>
                        <a:t>．英国棉布价格更具优势</a:t>
                      </a:r>
                      <a:endParaRPr lang="zh-CN" sz="2000" b="1" kern="100" dirty="0">
                        <a:solidFill>
                          <a:schemeClr val="accent6"/>
                        </a:solidFill>
                        <a:latin typeface="+mn-ea"/>
                        <a:ea typeface="+mn-ea"/>
                        <a:cs typeface="Times New Roman" panose="02020603050405020304"/>
                      </a:endParaRPr>
                    </a:p>
                    <a:p>
                      <a:pPr algn="l">
                        <a:lnSpc>
                          <a:spcPct val="120000"/>
                        </a:lnSpc>
                        <a:spcAft>
                          <a:spcPts val="0"/>
                        </a:spcAft>
                        <a:tabLst>
                          <a:tab pos="2962275" algn="l"/>
                        </a:tabLst>
                      </a:pPr>
                      <a:r>
                        <a:rPr lang="en-US" sz="2000" b="1" kern="100" dirty="0" smtClean="0">
                          <a:solidFill>
                            <a:schemeClr val="accent6"/>
                          </a:solidFill>
                          <a:latin typeface="+mn-ea"/>
                          <a:ea typeface="+mn-ea"/>
                          <a:cs typeface="Times New Roman" panose="02020603050405020304"/>
                        </a:rPr>
                        <a:t>        C</a:t>
                      </a:r>
                      <a:r>
                        <a:rPr lang="zh-CN" sz="2000" b="1" kern="100" dirty="0">
                          <a:solidFill>
                            <a:schemeClr val="accent6"/>
                          </a:solidFill>
                          <a:latin typeface="+mn-ea"/>
                          <a:ea typeface="+mn-ea"/>
                          <a:cs typeface="Times New Roman" panose="02020603050405020304"/>
                        </a:rPr>
                        <a:t>．中国生丝在英国畅销</a:t>
                      </a:r>
                      <a:r>
                        <a:rPr lang="en-US" sz="2000" b="1" kern="100" dirty="0">
                          <a:solidFill>
                            <a:schemeClr val="accent6"/>
                          </a:solidFill>
                          <a:latin typeface="+mn-ea"/>
                          <a:ea typeface="+mn-ea"/>
                          <a:cs typeface="Times New Roman" panose="02020603050405020304"/>
                        </a:rPr>
                        <a:t>   </a:t>
                      </a:r>
                      <a:r>
                        <a:rPr lang="en-US" sz="2000" b="1" kern="100" dirty="0" smtClean="0">
                          <a:solidFill>
                            <a:schemeClr val="accent6"/>
                          </a:solidFill>
                          <a:latin typeface="+mn-ea"/>
                          <a:ea typeface="+mn-ea"/>
                          <a:cs typeface="Times New Roman" panose="02020603050405020304"/>
                        </a:rPr>
                        <a:t>     </a:t>
                      </a:r>
                      <a:r>
                        <a:rPr lang="en-US" sz="2000" b="1" kern="100" dirty="0">
                          <a:solidFill>
                            <a:schemeClr val="accent6"/>
                          </a:solidFill>
                          <a:latin typeface="+mn-ea"/>
                          <a:ea typeface="+mn-ea"/>
                          <a:cs typeface="Times New Roman" panose="02020603050405020304"/>
                        </a:rPr>
                        <a:t>	D</a:t>
                      </a:r>
                      <a:r>
                        <a:rPr lang="zh-CN" sz="2000" b="1" kern="100" dirty="0">
                          <a:solidFill>
                            <a:schemeClr val="accent6"/>
                          </a:solidFill>
                          <a:latin typeface="+mn-ea"/>
                          <a:ea typeface="+mn-ea"/>
                          <a:cs typeface="Times New Roman" panose="02020603050405020304"/>
                        </a:rPr>
                        <a:t>．英国棉布在中国滞销</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638359">
                <a:tc>
                  <a:txBody>
                    <a:bodyPr/>
                    <a:lstStyle/>
                    <a:p>
                      <a:pPr indent="228600" algn="ctr">
                        <a:lnSpc>
                          <a:spcPct val="120000"/>
                        </a:lnSpc>
                        <a:spcAft>
                          <a:spcPts val="0"/>
                        </a:spcAft>
                      </a:pPr>
                      <a:r>
                        <a:rPr lang="zh-CN" sz="2000" b="1" kern="100" dirty="0">
                          <a:solidFill>
                            <a:schemeClr val="accent6"/>
                          </a:solidFill>
                          <a:latin typeface="+mn-ea"/>
                          <a:ea typeface="+mn-ea"/>
                          <a:cs typeface="Times New Roman" panose="02020603050405020304"/>
                        </a:rPr>
                        <a:t>教材立足点</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ctr">
                        <a:lnSpc>
                          <a:spcPct val="120000"/>
                        </a:lnSpc>
                        <a:spcAft>
                          <a:spcPts val="0"/>
                        </a:spcAft>
                      </a:pPr>
                      <a:r>
                        <a:rPr lang="zh-CN" sz="2000" b="1" kern="100" dirty="0">
                          <a:solidFill>
                            <a:schemeClr val="accent6"/>
                          </a:solidFill>
                          <a:latin typeface="+mn-ea"/>
                          <a:ea typeface="+mn-ea"/>
                          <a:cs typeface="Times New Roman" panose="02020603050405020304"/>
                        </a:rPr>
                        <a:t>试题考察点</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ctr">
                        <a:lnSpc>
                          <a:spcPct val="120000"/>
                        </a:lnSpc>
                        <a:spcAft>
                          <a:spcPts val="0"/>
                        </a:spcAft>
                      </a:pPr>
                      <a:r>
                        <a:rPr lang="zh-CN" sz="2000" b="1" kern="100" dirty="0">
                          <a:solidFill>
                            <a:schemeClr val="accent6"/>
                          </a:solidFill>
                          <a:latin typeface="+mn-ea"/>
                          <a:ea typeface="+mn-ea"/>
                          <a:cs typeface="Times New Roman" panose="02020603050405020304"/>
                        </a:rPr>
                        <a:t>命题思路</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359">
                <a:tc>
                  <a:txBody>
                    <a:bodyPr/>
                    <a:lstStyle/>
                    <a:p>
                      <a:pPr algn="ctr">
                        <a:lnSpc>
                          <a:spcPct val="120000"/>
                        </a:lnSpc>
                        <a:spcAft>
                          <a:spcPts val="0"/>
                        </a:spcAft>
                      </a:pPr>
                      <a:r>
                        <a:rPr lang="zh-CN" sz="2000" b="1" kern="0" dirty="0">
                          <a:solidFill>
                            <a:schemeClr val="accent6"/>
                          </a:solidFill>
                          <a:latin typeface="+mn-ea"/>
                          <a:ea typeface="+mn-ea"/>
                          <a:cs typeface="宋体" panose="02010600030101010101" pitchFamily="2" charset="-122"/>
                        </a:rPr>
                        <a:t>列强经济侵略瓦解中国传统</a:t>
                      </a:r>
                      <a:r>
                        <a:rPr lang="zh-CN" sz="2000" b="1" kern="0" dirty="0" smtClean="0">
                          <a:solidFill>
                            <a:schemeClr val="accent6"/>
                          </a:solidFill>
                          <a:latin typeface="+mn-ea"/>
                          <a:ea typeface="+mn-ea"/>
                          <a:cs typeface="宋体" panose="02010600030101010101" pitchFamily="2" charset="-122"/>
                        </a:rPr>
                        <a:t>自然经济</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zh-CN" sz="2000" b="1" kern="0" dirty="0">
                          <a:solidFill>
                            <a:schemeClr val="accent6"/>
                          </a:solidFill>
                          <a:latin typeface="+mn-ea"/>
                          <a:ea typeface="+mn-ea"/>
                          <a:cs typeface="宋体" panose="02010600030101010101" pitchFamily="2" charset="-122"/>
                        </a:rPr>
                        <a:t>自然经济对西方经济侵略的顽强</a:t>
                      </a:r>
                      <a:r>
                        <a:rPr lang="zh-CN" sz="2000" b="1" kern="0" dirty="0" smtClean="0">
                          <a:solidFill>
                            <a:schemeClr val="accent6"/>
                          </a:solidFill>
                          <a:latin typeface="+mn-ea"/>
                          <a:ea typeface="+mn-ea"/>
                          <a:cs typeface="宋体" panose="02010600030101010101" pitchFamily="2" charset="-122"/>
                        </a:rPr>
                        <a:t>抵制</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zh-CN" sz="2000" b="1" kern="0" dirty="0">
                          <a:solidFill>
                            <a:schemeClr val="accent6"/>
                          </a:solidFill>
                          <a:latin typeface="+mn-ea"/>
                          <a:ea typeface="+mn-ea"/>
                          <a:cs typeface="宋体" panose="02010600030101010101" pitchFamily="2" charset="-122"/>
                        </a:rPr>
                        <a:t>自然经济瓦解的复杂性和</a:t>
                      </a:r>
                      <a:r>
                        <a:rPr lang="zh-CN" sz="2000" b="1" kern="0" dirty="0" smtClean="0">
                          <a:solidFill>
                            <a:schemeClr val="accent6"/>
                          </a:solidFill>
                          <a:latin typeface="+mn-ea"/>
                          <a:ea typeface="+mn-ea"/>
                          <a:cs typeface="宋体" panose="02010600030101010101" pitchFamily="2" charset="-122"/>
                        </a:rPr>
                        <a:t>长期性</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内容占位符 2"/>
          <p:cNvSpPr>
            <a:spLocks noGrp="1"/>
          </p:cNvSpPr>
          <p:nvPr>
            <p:ph idx="1" hasCustomPrompt="1"/>
          </p:nvPr>
        </p:nvSpPr>
        <p:spPr>
          <a:xfrm>
            <a:off x="250825" y="1916113"/>
            <a:ext cx="8785225"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问题提出：</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8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从明朝中晚期到民国初年，中国在世界市场中的地位发生了</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怎样的改变？在近代面对西方经济侵略、被动卷入资本主义世界</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市场的过程中，传统的自然经济产生了怎样的作用、发生了怎样</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的变化？</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内容占位符 2"/>
          <p:cNvSpPr>
            <a:spLocks noGrp="1"/>
          </p:cNvSpPr>
          <p:nvPr>
            <p:ph idx="1" hasCustomPrompt="1"/>
          </p:nvPr>
        </p:nvSpPr>
        <p:spPr>
          <a:xfrm>
            <a:off x="179388" y="1341438"/>
            <a:ext cx="9144000" cy="38782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专题整理：</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8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马尼拉帆船贸易：前资本主义世界市场中的中国</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对外</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贸易</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800" b="0"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明朝政府从海禁到隆庆开关的政策转变</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西班牙大帆船贸易航线的开辟</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大量白银的流入给中国社会带来的影响</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茶叶、白银和鸦片：</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1750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1840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年中西贸易</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茶叶贸易在</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1750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1840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年中英贸易中的地位与作用</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中英贸易的失衡状态及英国试图打开中国市场的外交努力</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鸦片走私、中国的禁烟运动及战争的后果</a:t>
            </a:r>
            <a:endParaRPr kumimoji="0" lang="zh-CN" altLang="en-US" sz="2800" b="0"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179388" y="1557338"/>
            <a:ext cx="8785225"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19</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世纪</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40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年代初到</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70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年代中叶</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英国对华贸易的停滞</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19</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世纪中期中英贸易结构与状况</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传统自然经济对英国机制棉织品的抵制作用</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1895</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年到</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20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世纪</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30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年代</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列强对华的争夺</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甲午战后中国市场进一步开放，通商口岸大量增设；新口岸</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多在内地。内河航运权的扩大和铁路修建权的获得加速了中国内</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地市场的进一步开放</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1895</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年以后，英国在中国贸易中的优势地位受到其他西方国</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家更加猛烈的冲击</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20</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世纪以后，英国占据绝对优势地位的局面，演变为英、日</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、美三强之间的竞争</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323850" y="981075"/>
            <a:ext cx="882015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思维拓展</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8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阅读材料，回答问题。</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材料一</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在</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19</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世纪的</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40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年代初叶至</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70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年代初叶这个时期</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西方先进国家对中国进行经济渗透的主要方式是用机制工业</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品换取中国的土特产品。中国对外合法贸易的商品结构，直到</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60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年代后半期，丝茶出口仍占出口总值的</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80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-90</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％。中国对</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英美贸易一直保持出超。英国对华贸易的巨大逆差主要是由大</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量进口中国茶叶造成的。而外国棉纺织品进口基本处于停滞状</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态。</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摘编自</a:t>
            </a:r>
            <a:r>
              <a:rPr kumimoji="0" lang="en-US" altLang="zh-CN" sz="2400" b="1" i="0" u="none" strike="noStrike" kern="1200" cap="none" spc="0" normalizeH="0" baseline="0" noProof="0" dirty="0" err="1" smtClean="0">
                <a:ln>
                  <a:noFill/>
                </a:ln>
                <a:solidFill>
                  <a:schemeClr val="accent6"/>
                </a:solidFill>
                <a:effectLst/>
                <a:uLnTx/>
                <a:uFillTx/>
                <a:latin typeface="+mn-ea"/>
                <a:ea typeface="+mn-ea"/>
                <a:cs typeface="+mn-cs"/>
              </a:rPr>
              <a:t>庄国土</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《茶叶、白银和鸦片：</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1750</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1840</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年中西</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贸易结构》</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内容占位符 3"/>
          <p:cNvGraphicFramePr>
            <a:graphicFrameLocks noGrp="1"/>
          </p:cNvGraphicFramePr>
          <p:nvPr>
            <p:ph idx="1"/>
          </p:nvPr>
        </p:nvGraphicFramePr>
        <p:xfrm>
          <a:off x="539750" y="2565400"/>
          <a:ext cx="8353425" cy="3240088"/>
        </p:xfrm>
        <a:graphic>
          <a:graphicData uri="http://schemas.openxmlformats.org/drawingml/2006/table">
            <a:tbl>
              <a:tblPr/>
              <a:tblGrid>
                <a:gridCol w="1157310"/>
                <a:gridCol w="1439530"/>
                <a:gridCol w="1438514"/>
                <a:gridCol w="1439530"/>
                <a:gridCol w="1438514"/>
                <a:gridCol w="1439530"/>
              </a:tblGrid>
              <a:tr h="540060">
                <a:tc>
                  <a:txBody>
                    <a:bodyPr/>
                    <a:lstStyle/>
                    <a:p>
                      <a:pPr algn="just">
                        <a:lnSpc>
                          <a:spcPct val="120000"/>
                        </a:lnSpc>
                        <a:spcAft>
                          <a:spcPts val="0"/>
                        </a:spcAft>
                      </a:pPr>
                      <a:r>
                        <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rPr>
                        <a:t>商品</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1877</a:t>
                      </a:r>
                      <a:r>
                        <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rPr>
                        <a:t>年</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1894</a:t>
                      </a:r>
                      <a:r>
                        <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rPr>
                        <a:t>年</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1913</a:t>
                      </a: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年</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1921</a:t>
                      </a: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年</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1928</a:t>
                      </a: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年</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60">
                <a:tc>
                  <a:txBody>
                    <a:bodyPr/>
                    <a:lstStyle/>
                    <a:p>
                      <a:pPr algn="just">
                        <a:lnSpc>
                          <a:spcPct val="120000"/>
                        </a:lnSpc>
                        <a:spcAft>
                          <a:spcPts val="0"/>
                        </a:spcAft>
                      </a:pP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鸦片</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41.3</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20.6</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8.1</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0.0</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0.0</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60">
                <a:tc>
                  <a:txBody>
                    <a:bodyPr/>
                    <a:lstStyle/>
                    <a:p>
                      <a:pPr algn="just">
                        <a:lnSpc>
                          <a:spcPct val="120000"/>
                        </a:lnSpc>
                        <a:spcAft>
                          <a:spcPts val="0"/>
                        </a:spcAft>
                      </a:pP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棉制品</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25.7</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32.2</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19.3</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23.6</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14.2</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60">
                <a:tc>
                  <a:txBody>
                    <a:bodyPr/>
                    <a:lstStyle/>
                    <a:p>
                      <a:pPr algn="just">
                        <a:lnSpc>
                          <a:spcPct val="120000"/>
                        </a:lnSpc>
                        <a:spcAft>
                          <a:spcPts val="0"/>
                        </a:spcAft>
                      </a:pP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棉纱</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3.9</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13.1</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12.7</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7.4</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1.6</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60">
                <a:tc>
                  <a:txBody>
                    <a:bodyPr/>
                    <a:lstStyle/>
                    <a:p>
                      <a:pPr algn="just">
                        <a:lnSpc>
                          <a:spcPct val="120000"/>
                        </a:lnSpc>
                        <a:spcAft>
                          <a:spcPts val="0"/>
                        </a:spcAft>
                      </a:pP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煤油</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endParaRPr lang="en-US"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4.9</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4.3</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6.3</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5.2</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60">
                <a:tc>
                  <a:txBody>
                    <a:bodyPr/>
                    <a:lstStyle/>
                    <a:p>
                      <a:pPr algn="just">
                        <a:lnSpc>
                          <a:spcPct val="120000"/>
                        </a:lnSpc>
                        <a:spcAft>
                          <a:spcPts val="0"/>
                        </a:spcAft>
                      </a:pP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机器</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endParaRPr lang="en-US"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0.7</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1.5</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6.3</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1.8</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27403" marR="2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81" name="Rectangle 1"/>
          <p:cNvSpPr>
            <a:spLocks noChangeArrowheads="1"/>
          </p:cNvSpPr>
          <p:nvPr/>
        </p:nvSpPr>
        <p:spPr bwMode="auto">
          <a:xfrm>
            <a:off x="179388" y="981075"/>
            <a:ext cx="7559675" cy="1200150"/>
          </a:xfrm>
          <a:prstGeom prst="rect">
            <a:avLst/>
          </a:prstGeom>
          <a:noFill/>
          <a:ln w="9525">
            <a:noFill/>
            <a:miter lim="800000"/>
          </a:ln>
          <a:effectLst>
            <a:prstShdw prst="shdw12">
              <a:schemeClr val="accent1">
                <a:gamma/>
                <a:shade val="60000"/>
                <a:invGamma/>
                <a:alpha val="50000"/>
              </a:schemeClr>
            </a:prstShdw>
          </a:effectLst>
        </p:spPr>
        <p:txBody>
          <a:bodyPr wrap="none" anchor="ctr">
            <a:spAutoFit/>
          </a:bodyPr>
          <a:lstStyle/>
          <a:p>
            <a:pPr marL="0" marR="0" lvl="0" indent="304800" algn="l" defTabSz="914400" rtl="0" eaLnBrk="0" fontAlgn="base" latinLnBrk="0" hangingPunct="0">
              <a:lnSpc>
                <a:spcPct val="100000"/>
              </a:lnSpc>
              <a:spcBef>
                <a:spcPct val="0"/>
              </a:spcBef>
              <a:spcAft>
                <a:spcPct val="0"/>
              </a:spcAft>
              <a:buClrTx/>
              <a:buSzTx/>
              <a:buFontTx/>
              <a:buNone/>
              <a:defRPr/>
            </a:pPr>
            <a:r>
              <a:rPr kumimoji="0" lang="zh-CN" sz="2400" b="1" i="0" u="none" strike="noStrike" kern="1200" cap="none" spc="0" normalizeH="0" baseline="0" noProof="0" dirty="0">
                <a:ln>
                  <a:noFill/>
                </a:ln>
                <a:solidFill>
                  <a:schemeClr val="accent6"/>
                </a:solidFill>
                <a:effectLst/>
                <a:uLnTx/>
                <a:uFillTx/>
                <a:latin typeface="Calibri" panose="020F0502020204030204" pitchFamily="34" charset="0"/>
                <a:ea typeface="宋体" panose="02010600030101010101" pitchFamily="2" charset="-122"/>
                <a:cs typeface="Times New Roman" panose="02020603050405020304" pitchFamily="18" charset="0"/>
              </a:rPr>
              <a:t>材料二</a:t>
            </a:r>
            <a:r>
              <a:rPr kumimoji="0" lang="zh-CN" altLang="en-US" sz="2400" b="1" i="0" u="none" strike="noStrike" kern="1200" cap="none" spc="0" normalizeH="0" baseline="0" noProof="0" dirty="0">
                <a:ln>
                  <a:noFill/>
                </a:ln>
                <a:solidFill>
                  <a:schemeClr val="accent6"/>
                </a:solidFill>
                <a:effectLst/>
                <a:uLnTx/>
                <a:uFillTx/>
                <a:latin typeface="Calibri" panose="020F0502020204030204" pitchFamily="34" charset="0"/>
                <a:ea typeface="宋体" panose="02010600030101010101" pitchFamily="2" charset="-122"/>
                <a:cs typeface="Times New Roman" panose="02020603050405020304" pitchFamily="18" charset="0"/>
              </a:rPr>
              <a:t>  </a:t>
            </a:r>
            <a:endParaRPr kumimoji="0" lang="zh-CN" altLang="en-US" sz="2400" b="1" i="0" u="none" strike="noStrike" kern="1200" cap="none" spc="0" normalizeH="0" baseline="0" noProof="0" dirty="0">
              <a:ln>
                <a:noFill/>
              </a:ln>
              <a:solidFill>
                <a:schemeClr val="accent6"/>
              </a:solidFill>
              <a:effectLst/>
              <a:uLnTx/>
              <a:uFillTx/>
              <a:latin typeface="Arial" panose="020B0604020202020204" pitchFamily="34" charset="0"/>
              <a:ea typeface="宋体" panose="02010600030101010101" pitchFamily="2" charset="-122"/>
              <a:cs typeface="+mn-cs"/>
            </a:endParaRPr>
          </a:p>
          <a:p>
            <a:pPr marL="0" marR="0" lvl="0" indent="30480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Calibri" panose="020F0502020204030204" pitchFamily="34" charset="0"/>
                <a:ea typeface="宋体" panose="02010600030101010101" pitchFamily="2" charset="-122"/>
                <a:cs typeface="Times New Roman" panose="02020603050405020304" pitchFamily="18" charset="0"/>
              </a:rPr>
              <a:t>表一</a:t>
            </a:r>
            <a:endParaRPr kumimoji="0" lang="zh-CN" altLang="en-US" sz="2400" b="1" i="0" u="none" strike="noStrike" kern="1200" cap="none" spc="0" normalizeH="0" baseline="0" noProof="0" dirty="0">
              <a:ln>
                <a:noFill/>
              </a:ln>
              <a:solidFill>
                <a:schemeClr val="accent6"/>
              </a:solidFill>
              <a:effectLst/>
              <a:uLnTx/>
              <a:uFillTx/>
              <a:latin typeface="Arial" panose="020B0604020202020204" pitchFamily="34" charset="0"/>
              <a:ea typeface="宋体" panose="02010600030101010101" pitchFamily="2" charset="-122"/>
              <a:cs typeface="+mn-cs"/>
            </a:endParaRPr>
          </a:p>
          <a:p>
            <a:pPr marL="0" marR="0" lvl="0" indent="30480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Calibri" panose="020F0502020204030204" pitchFamily="34" charset="0"/>
                <a:ea typeface="宋体" panose="02010600030101010101" pitchFamily="2" charset="-122"/>
                <a:cs typeface="Times New Roman" panose="02020603050405020304" pitchFamily="18" charset="0"/>
              </a:rPr>
              <a:t>           </a:t>
            </a:r>
            <a:r>
              <a:rPr kumimoji="0" lang="zh-CN" altLang="en-US" sz="2400" b="1" i="0" u="none" strike="noStrike" kern="1200" cap="none" spc="0" normalizeH="0" baseline="0" noProof="0" dirty="0">
                <a:ln>
                  <a:noFill/>
                </a:ln>
                <a:solidFill>
                  <a:schemeClr val="accent6"/>
                </a:solidFill>
                <a:effectLst/>
                <a:uLnTx/>
                <a:uFillTx/>
                <a:latin typeface="楷体" panose="02010609060101010101" pitchFamily="49" charset="-122"/>
                <a:ea typeface="宋体" panose="02010600030101010101" pitchFamily="2" charset="-122"/>
                <a:cs typeface="Times New Roman" panose="02020603050405020304" pitchFamily="18" charset="0"/>
              </a:rPr>
              <a:t>       中国主要进口商品所占比重变化（％）</a:t>
            </a:r>
            <a:endParaRPr kumimoji="0" lang="zh-CN" altLang="en-US" sz="2400" b="1" i="0" u="none" strike="noStrike" kern="1200" cap="none" spc="0" normalizeH="0" baseline="0" noProof="0" dirty="0">
              <a:ln>
                <a:noFill/>
              </a:ln>
              <a:solidFill>
                <a:schemeClr val="accent6"/>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内容占位符 3"/>
          <p:cNvGraphicFramePr>
            <a:graphicFrameLocks noGrp="1"/>
          </p:cNvGraphicFramePr>
          <p:nvPr>
            <p:ph idx="1"/>
          </p:nvPr>
        </p:nvGraphicFramePr>
        <p:xfrm>
          <a:off x="395288" y="2636838"/>
          <a:ext cx="8424863" cy="2232025"/>
        </p:xfrm>
        <a:graphic>
          <a:graphicData uri="http://schemas.openxmlformats.org/drawingml/2006/table">
            <a:tbl>
              <a:tblPr/>
              <a:tblGrid>
                <a:gridCol w="2448272"/>
                <a:gridCol w="1224136"/>
                <a:gridCol w="1224136"/>
                <a:gridCol w="1224136"/>
                <a:gridCol w="1152128"/>
                <a:gridCol w="1152129"/>
              </a:tblGrid>
              <a:tr h="446450">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  </a:t>
                      </a:r>
                      <a:r>
                        <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rPr>
                        <a:t>商品</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1877</a:t>
                      </a:r>
                      <a:r>
                        <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rPr>
                        <a:t>年</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1894</a:t>
                      </a: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年</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1913</a:t>
                      </a: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年</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1921</a:t>
                      </a: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年</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1928</a:t>
                      </a: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年</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50">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  </a:t>
                      </a: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丝</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26.9</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33.3</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20.7</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20.2</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16.2</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50">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  </a:t>
                      </a: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茶</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49.4</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24.9</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8.4</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2.1</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3.7</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50">
                <a:tc>
                  <a:txBody>
                    <a:bodyPr/>
                    <a:lstStyle/>
                    <a:p>
                      <a:pPr algn="just">
                        <a:lnSpc>
                          <a:spcPct val="120000"/>
                        </a:lnSpc>
                        <a:spcAft>
                          <a:spcPts val="0"/>
                        </a:spcAft>
                      </a:pP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豆及豆饼</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endParaRPr lang="en-US"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1.9</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12.0</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13.9</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20.5</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50">
                <a:tc>
                  <a:txBody>
                    <a:bodyPr/>
                    <a:lstStyle/>
                    <a:p>
                      <a:pPr algn="just">
                        <a:lnSpc>
                          <a:spcPct val="120000"/>
                        </a:lnSpc>
                        <a:spcAft>
                          <a:spcPts val="0"/>
                        </a:spcAft>
                      </a:pPr>
                      <a:r>
                        <a:rPr lang="zh-CN" sz="2400" b="1" kern="100">
                          <a:solidFill>
                            <a:schemeClr val="accent6"/>
                          </a:solidFill>
                          <a:latin typeface="宋体" panose="02010600030101010101" pitchFamily="2" charset="-122"/>
                          <a:ea typeface="宋体" panose="02010600030101010101" pitchFamily="2" charset="-122"/>
                          <a:cs typeface="Times New Roman" panose="02020603050405020304"/>
                        </a:rPr>
                        <a:t>棉纱及棉制品</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0.1</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0.1</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0.6</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a:solidFill>
                            <a:schemeClr val="accent6"/>
                          </a:solidFill>
                          <a:latin typeface="宋体" panose="02010600030101010101" pitchFamily="2" charset="-122"/>
                          <a:ea typeface="宋体" panose="02010600030101010101" pitchFamily="2" charset="-122"/>
                          <a:cs typeface="Times New Roman" panose="02020603050405020304"/>
                        </a:rPr>
                        <a:t>1.2</a:t>
                      </a:r>
                      <a:endParaRPr lang="zh-CN" sz="2400" b="1" kern="10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2400" b="1" kern="100" dirty="0">
                          <a:solidFill>
                            <a:schemeClr val="accent6"/>
                          </a:solidFill>
                          <a:latin typeface="宋体" panose="02010600030101010101" pitchFamily="2" charset="-122"/>
                          <a:ea typeface="宋体" panose="02010600030101010101" pitchFamily="2" charset="-122"/>
                          <a:cs typeface="Times New Roman" panose="02020603050405020304"/>
                        </a:rPr>
                        <a:t>3.8</a:t>
                      </a:r>
                      <a:endParaRPr lang="zh-CN" sz="2400" b="1" kern="100" dirty="0">
                        <a:solidFill>
                          <a:schemeClr val="accent6"/>
                        </a:solidFill>
                        <a:latin typeface="宋体" panose="02010600030101010101" pitchFamily="2" charset="-122"/>
                        <a:ea typeface="宋体" panose="02010600030101010101" pitchFamily="2" charset="-122"/>
                        <a:cs typeface="Times New Roman" panose="02020603050405020304"/>
                      </a:endParaRPr>
                    </a:p>
                  </a:txBody>
                  <a:tcPr marL="32884" marR="328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9329" name="Rectangle 1"/>
          <p:cNvSpPr>
            <a:spLocks noChangeArrowheads="1"/>
          </p:cNvSpPr>
          <p:nvPr/>
        </p:nvSpPr>
        <p:spPr bwMode="auto">
          <a:xfrm>
            <a:off x="-1189037" y="1412875"/>
            <a:ext cx="9648825" cy="984250"/>
          </a:xfrm>
          <a:prstGeom prst="rect">
            <a:avLst/>
          </a:prstGeom>
          <a:noFill/>
          <a:ln w="9525">
            <a:noFill/>
            <a:miter lim="800000"/>
          </a:ln>
          <a:effectLst>
            <a:prstShdw prst="shdw12">
              <a:schemeClr val="accent1">
                <a:gamma/>
                <a:shade val="60000"/>
                <a:invGamma/>
                <a:alpha val="50000"/>
              </a:schemeClr>
            </a:prstShdw>
          </a:effectLst>
        </p:spPr>
        <p:txBody>
          <a:bodyPr anchor="ctr">
            <a:spAutoFit/>
          </a:bodyPr>
          <a:lstStyle/>
          <a:p>
            <a:pPr marL="0" marR="0" lvl="0" indent="1666875" algn="l" defTabSz="914400" rtl="0" eaLnBrk="0" fontAlgn="base" latinLnBrk="0" hangingPunct="0">
              <a:lnSpc>
                <a:spcPct val="100000"/>
              </a:lnSpc>
              <a:spcBef>
                <a:spcPct val="0"/>
              </a:spcBef>
              <a:spcAft>
                <a:spcPct val="0"/>
              </a:spcAft>
              <a:buClrTx/>
              <a:buSzTx/>
              <a:buFontTx/>
              <a:buNone/>
              <a:defRPr/>
            </a:pPr>
            <a:r>
              <a:rPr kumimoji="0" 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表二 </a:t>
            </a:r>
            <a:endParaRPr kumimoji="0" 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1666875" algn="l" defTabSz="914400" rtl="0" eaLnBrk="0" fontAlgn="base" latinLnBrk="0" hangingPunct="0">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            </a:t>
            </a:r>
            <a:r>
              <a:rPr kumimoji="0" 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中国主要出口商品所占比重变化</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1666875" algn="l" defTabSz="914400" rtl="0" eaLnBrk="0" fontAlgn="base" latinLnBrk="0" hangingPunct="0">
              <a:lnSpc>
                <a:spcPct val="100000"/>
              </a:lnSpc>
              <a:spcBef>
                <a:spcPct val="0"/>
              </a:spcBef>
              <a:spcAft>
                <a:spcPct val="0"/>
              </a:spcAft>
              <a:buClrTx/>
              <a:buSzTx/>
              <a:buFontTx/>
              <a:buNone/>
              <a:defRPr/>
            </a:pPr>
            <a:r>
              <a:rPr kumimoji="0" lang="en-US" altLang="zh-CN" sz="1000" b="0" i="0" u="none" strike="noStrike" kern="1200" cap="none" spc="0" normalizeH="0" baseline="0" noProof="0" dirty="0">
                <a:ln>
                  <a:noFill/>
                </a:ln>
                <a:solidFill>
                  <a:schemeClr val="accent6"/>
                </a:solidFill>
                <a:effectLst/>
                <a:uLnTx/>
                <a:uFillTx/>
                <a:latin typeface="楷体" panose="02010609060101010101" pitchFamily="49" charset="-122"/>
                <a:ea typeface="楷体" panose="02010609060101010101" pitchFamily="49" charset="-122"/>
                <a:cs typeface="宋体" panose="02010600030101010101" pitchFamily="2" charset="-122"/>
              </a:rPr>
              <a:t>                                  </a:t>
            </a:r>
            <a:endParaRPr kumimoji="0" lang="en-US" altLang="zh-CN" sz="4400" b="0" i="0" u="none" strike="noStrike" kern="1200" cap="none" spc="0" normalizeH="0" baseline="0" noProof="0" dirty="0">
              <a:ln>
                <a:noFill/>
              </a:ln>
              <a:solidFill>
                <a:schemeClr val="accent6"/>
              </a:solidFill>
              <a:effectLst/>
              <a:uLnTx/>
              <a:uFillTx/>
              <a:latin typeface="Arial" panose="020B0604020202020204" pitchFamily="34" charset="0"/>
              <a:ea typeface="宋体" panose="02010600030101010101" pitchFamily="2" charset="-122"/>
              <a:cs typeface="+mn-cs"/>
            </a:endParaRPr>
          </a:p>
        </p:txBody>
      </p:sp>
      <p:sp>
        <p:nvSpPr>
          <p:cNvPr id="68655" name="矩形 5"/>
          <p:cNvSpPr>
            <a:spLocks noChangeArrowheads="1"/>
          </p:cNvSpPr>
          <p:nvPr/>
        </p:nvSpPr>
        <p:spPr bwMode="auto">
          <a:xfrm>
            <a:off x="395288" y="5229225"/>
            <a:ext cx="8424863" cy="461963"/>
          </a:xfrm>
          <a:prstGeom prst="rect">
            <a:avLst/>
          </a:prstGeom>
          <a:noFill/>
          <a:ln w="9525">
            <a:noFill/>
            <a:miter lim="800000"/>
          </a:ln>
        </p:spPr>
        <p:txBody>
          <a:bodyPr>
            <a:spAutoFit/>
          </a:bodyPr>
          <a:lstStyle/>
          <a:p>
            <a:pPr marL="0" marR="0" lvl="0" indent="1666875" algn="l" defTabSz="914400" rtl="0" eaLnBrk="0" fontAlgn="base" latinLnBrk="0" hangingPunct="0">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 </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汪敬虞主编：</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中国近代经济史</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1895-1927》</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内容占位符 2"/>
          <p:cNvSpPr>
            <a:spLocks noGrp="1"/>
          </p:cNvSpPr>
          <p:nvPr>
            <p:ph idx="1" hasCustomPrompt="1"/>
          </p:nvPr>
        </p:nvSpPr>
        <p:spPr>
          <a:xfrm>
            <a:off x="179388" y="2332038"/>
            <a:ext cx="885666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思考并回答</a:t>
            </a:r>
            <a:r>
              <a:rPr kumimoji="0" lang="zh-CN" altLang="en-US"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(1) </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依据材料一并结合所学知识，说明</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1837</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-1882</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年间中</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英贸易呈现怎样的状态？说明英国对华贸易停滞的原因。</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(2) </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依据材料二并结合所学知识，说明从</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1877</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年到</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1928</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中国主要进出口商品的比重发生了怎样的变化</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这些变化反映了</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什么</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试举两例说明</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179388" y="1600200"/>
            <a:ext cx="8856663" cy="9652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专题五</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近现代西方国家行政权的扩张：以美国为例</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4" name="表格 3"/>
          <p:cNvGraphicFramePr>
            <a:graphicFrameLocks noGrp="1"/>
          </p:cNvGraphicFramePr>
          <p:nvPr/>
        </p:nvGraphicFramePr>
        <p:xfrm>
          <a:off x="395288" y="2636838"/>
          <a:ext cx="8569325" cy="3386138"/>
        </p:xfrm>
        <a:graphic>
          <a:graphicData uri="http://schemas.openxmlformats.org/drawingml/2006/table">
            <a:tbl>
              <a:tblPr/>
              <a:tblGrid>
                <a:gridCol w="2545012"/>
                <a:gridCol w="2006296"/>
                <a:gridCol w="4017644"/>
              </a:tblGrid>
              <a:tr h="1992232">
                <a:tc gridSpan="3">
                  <a:txBody>
                    <a:bodyPr/>
                    <a:lstStyle/>
                    <a:p>
                      <a:pPr algn="l">
                        <a:lnSpc>
                          <a:spcPct val="120000"/>
                        </a:lnSpc>
                        <a:spcAft>
                          <a:spcPts val="0"/>
                        </a:spcAft>
                      </a:pPr>
                      <a:r>
                        <a:rPr lang="en-US" sz="2000" b="1" kern="100" dirty="0">
                          <a:solidFill>
                            <a:schemeClr val="accent6"/>
                          </a:solidFill>
                          <a:latin typeface="+mn-ea"/>
                          <a:ea typeface="+mn-ea"/>
                          <a:cs typeface="Times New Roman" panose="02020603050405020304"/>
                        </a:rPr>
                        <a:t>(2016</a:t>
                      </a:r>
                      <a:r>
                        <a:rPr lang="zh-CN" sz="2000" b="1" kern="100" dirty="0">
                          <a:solidFill>
                            <a:schemeClr val="accent6"/>
                          </a:solidFill>
                          <a:latin typeface="+mn-ea"/>
                          <a:ea typeface="+mn-ea"/>
                          <a:cs typeface="Times New Roman" panose="02020603050405020304"/>
                        </a:rPr>
                        <a:t>新课标卷Ⅲ</a:t>
                      </a:r>
                      <a:r>
                        <a:rPr lang="en-US" sz="2000" b="1" kern="100" dirty="0" smtClean="0">
                          <a:solidFill>
                            <a:schemeClr val="accent6"/>
                          </a:solidFill>
                          <a:latin typeface="+mn-ea"/>
                          <a:ea typeface="+mn-ea"/>
                          <a:cs typeface="Times New Roman" panose="02020603050405020304"/>
                        </a:rPr>
                        <a:t>)35</a:t>
                      </a:r>
                      <a:r>
                        <a:rPr lang="zh-CN" sz="2000" b="1" kern="100" dirty="0">
                          <a:solidFill>
                            <a:schemeClr val="accent6"/>
                          </a:solidFill>
                          <a:latin typeface="+mn-ea"/>
                          <a:ea typeface="+mn-ea"/>
                          <a:cs typeface="Times New Roman" panose="02020603050405020304"/>
                        </a:rPr>
                        <a:t>．</a:t>
                      </a:r>
                      <a:r>
                        <a:rPr lang="en-US" sz="2000" b="1" kern="100" dirty="0">
                          <a:solidFill>
                            <a:schemeClr val="accent6"/>
                          </a:solidFill>
                          <a:latin typeface="+mn-ea"/>
                          <a:ea typeface="+mn-ea"/>
                          <a:cs typeface="Times New Roman" panose="02020603050405020304"/>
                        </a:rPr>
                        <a:t>1875</a:t>
                      </a:r>
                      <a:r>
                        <a:rPr lang="zh-CN" sz="2000" b="1" kern="100" dirty="0">
                          <a:solidFill>
                            <a:schemeClr val="accent6"/>
                          </a:solidFill>
                          <a:latin typeface="+mn-ea"/>
                          <a:ea typeface="+mn-ea"/>
                          <a:cs typeface="Times New Roman" panose="02020603050405020304"/>
                        </a:rPr>
                        <a:t>年以后，法国确立了共和政体，议会处于政治运行的中心，党派林立，内阁更迭频繁。</a:t>
                      </a:r>
                      <a:r>
                        <a:rPr lang="en-US" sz="2000" b="1" kern="100" dirty="0">
                          <a:solidFill>
                            <a:schemeClr val="accent6"/>
                          </a:solidFill>
                          <a:latin typeface="+mn-ea"/>
                          <a:ea typeface="+mn-ea"/>
                          <a:cs typeface="Times New Roman" panose="02020603050405020304"/>
                        </a:rPr>
                        <a:t>1958</a:t>
                      </a:r>
                      <a:r>
                        <a:rPr lang="zh-CN" sz="2000" b="1" kern="100" dirty="0">
                          <a:solidFill>
                            <a:schemeClr val="accent6"/>
                          </a:solidFill>
                          <a:latin typeface="+mn-ea"/>
                          <a:ea typeface="+mn-ea"/>
                          <a:cs typeface="Times New Roman" panose="02020603050405020304"/>
                        </a:rPr>
                        <a:t>年，戴高乐就任总统，修改宪法，规定总统拥有任命总理、解散议会等权力。这一政治体制的变化</a:t>
                      </a:r>
                      <a:endParaRPr lang="zh-CN" sz="2000" b="1" kern="100" dirty="0">
                        <a:solidFill>
                          <a:schemeClr val="accent6"/>
                        </a:solidFill>
                        <a:latin typeface="+mn-ea"/>
                        <a:ea typeface="+mn-ea"/>
                        <a:cs typeface="Times New Roman" panose="02020603050405020304"/>
                      </a:endParaRPr>
                    </a:p>
                    <a:p>
                      <a:pPr algn="l">
                        <a:lnSpc>
                          <a:spcPct val="120000"/>
                        </a:lnSpc>
                        <a:spcAft>
                          <a:spcPts val="0"/>
                        </a:spcAft>
                      </a:pPr>
                      <a:r>
                        <a:rPr lang="en-US" sz="2000" b="1" kern="100" dirty="0" smtClean="0">
                          <a:solidFill>
                            <a:schemeClr val="accent6"/>
                          </a:solidFill>
                          <a:latin typeface="+mn-ea"/>
                          <a:ea typeface="+mn-ea"/>
                          <a:cs typeface="Times New Roman" panose="02020603050405020304"/>
                        </a:rPr>
                        <a:t>        A</a:t>
                      </a:r>
                      <a:r>
                        <a:rPr lang="zh-CN" sz="2000" b="1" kern="100" dirty="0">
                          <a:solidFill>
                            <a:schemeClr val="accent6"/>
                          </a:solidFill>
                          <a:latin typeface="+mn-ea"/>
                          <a:ea typeface="+mn-ea"/>
                          <a:cs typeface="Times New Roman" panose="02020603050405020304"/>
                        </a:rPr>
                        <a:t>．有利于政局稳定</a:t>
                      </a:r>
                      <a:r>
                        <a:rPr lang="en-US" sz="2000" b="1" kern="100" dirty="0">
                          <a:solidFill>
                            <a:schemeClr val="accent6"/>
                          </a:solidFill>
                          <a:latin typeface="+mn-ea"/>
                          <a:ea typeface="+mn-ea"/>
                          <a:cs typeface="Times New Roman" panose="02020603050405020304"/>
                        </a:rPr>
                        <a:t>                     </a:t>
                      </a:r>
                      <a:r>
                        <a:rPr lang="en-US" sz="2000" b="1" kern="100" dirty="0" smtClean="0">
                          <a:solidFill>
                            <a:schemeClr val="accent6"/>
                          </a:solidFill>
                          <a:latin typeface="+mn-ea"/>
                          <a:ea typeface="+mn-ea"/>
                          <a:cs typeface="Times New Roman" panose="02020603050405020304"/>
                        </a:rPr>
                        <a:t> </a:t>
                      </a:r>
                      <a:r>
                        <a:rPr lang="en-US" sz="2000" b="1" kern="100" dirty="0">
                          <a:solidFill>
                            <a:schemeClr val="accent6"/>
                          </a:solidFill>
                          <a:latin typeface="+mn-ea"/>
                          <a:ea typeface="+mn-ea"/>
                          <a:cs typeface="Times New Roman" panose="02020603050405020304"/>
                        </a:rPr>
                        <a:t>B</a:t>
                      </a:r>
                      <a:r>
                        <a:rPr lang="zh-CN" sz="2000" b="1" kern="100" dirty="0">
                          <a:solidFill>
                            <a:schemeClr val="accent6"/>
                          </a:solidFill>
                          <a:latin typeface="+mn-ea"/>
                          <a:ea typeface="+mn-ea"/>
                          <a:cs typeface="Times New Roman" panose="02020603050405020304"/>
                        </a:rPr>
                        <a:t>．确立了总统国家元首的地位</a:t>
                      </a:r>
                      <a:endParaRPr lang="zh-CN" sz="2000" b="1" kern="100" dirty="0">
                        <a:solidFill>
                          <a:schemeClr val="accent6"/>
                        </a:solidFill>
                        <a:latin typeface="+mn-ea"/>
                        <a:ea typeface="+mn-ea"/>
                        <a:cs typeface="Times New Roman" panose="02020603050405020304"/>
                      </a:endParaRPr>
                    </a:p>
                    <a:p>
                      <a:pPr algn="l">
                        <a:lnSpc>
                          <a:spcPct val="120000"/>
                        </a:lnSpc>
                        <a:spcAft>
                          <a:spcPts val="0"/>
                        </a:spcAft>
                      </a:pPr>
                      <a:r>
                        <a:rPr lang="en-US" sz="2000" b="1" kern="100" dirty="0" smtClean="0">
                          <a:solidFill>
                            <a:schemeClr val="accent6"/>
                          </a:solidFill>
                          <a:latin typeface="+mn-ea"/>
                          <a:ea typeface="+mn-ea"/>
                          <a:cs typeface="Times New Roman" panose="02020603050405020304"/>
                        </a:rPr>
                        <a:t>        C</a:t>
                      </a:r>
                      <a:r>
                        <a:rPr lang="zh-CN" sz="2000" b="1" kern="100" dirty="0">
                          <a:solidFill>
                            <a:schemeClr val="accent6"/>
                          </a:solidFill>
                          <a:latin typeface="+mn-ea"/>
                          <a:ea typeface="+mn-ea"/>
                          <a:cs typeface="Times New Roman" panose="02020603050405020304"/>
                        </a:rPr>
                        <a:t>．剥夺了议会的主要权力</a:t>
                      </a:r>
                      <a:r>
                        <a:rPr lang="en-US" sz="2000" b="1" kern="100" dirty="0">
                          <a:solidFill>
                            <a:schemeClr val="accent6"/>
                          </a:solidFill>
                          <a:latin typeface="+mn-ea"/>
                          <a:ea typeface="+mn-ea"/>
                          <a:cs typeface="Times New Roman" panose="02020603050405020304"/>
                        </a:rPr>
                        <a:t>       </a:t>
                      </a:r>
                      <a:r>
                        <a:rPr lang="en-US" sz="2000" b="1" kern="100" baseline="0" dirty="0" smtClean="0">
                          <a:solidFill>
                            <a:schemeClr val="accent6"/>
                          </a:solidFill>
                          <a:latin typeface="+mn-ea"/>
                          <a:ea typeface="+mn-ea"/>
                          <a:cs typeface="Times New Roman" panose="02020603050405020304"/>
                        </a:rPr>
                        <a:t> </a:t>
                      </a:r>
                      <a:r>
                        <a:rPr lang="en-US" sz="2000" b="1" kern="100" dirty="0" smtClean="0">
                          <a:solidFill>
                            <a:schemeClr val="accent6"/>
                          </a:solidFill>
                          <a:latin typeface="+mn-ea"/>
                          <a:ea typeface="+mn-ea"/>
                          <a:cs typeface="Times New Roman" panose="02020603050405020304"/>
                        </a:rPr>
                        <a:t>   </a:t>
                      </a:r>
                      <a:r>
                        <a:rPr lang="en-US" sz="2000" b="1" kern="100" dirty="0">
                          <a:solidFill>
                            <a:schemeClr val="accent6"/>
                          </a:solidFill>
                          <a:latin typeface="+mn-ea"/>
                          <a:ea typeface="+mn-ea"/>
                          <a:cs typeface="Times New Roman" panose="02020603050405020304"/>
                        </a:rPr>
                        <a:t>D</a:t>
                      </a:r>
                      <a:r>
                        <a:rPr lang="zh-CN" sz="2000" b="1" kern="100" dirty="0">
                          <a:solidFill>
                            <a:schemeClr val="accent6"/>
                          </a:solidFill>
                          <a:latin typeface="+mn-ea"/>
                          <a:ea typeface="+mn-ea"/>
                          <a:cs typeface="Times New Roman" panose="02020603050405020304"/>
                        </a:rPr>
                        <a:t>．有助于两党制的形成</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596068">
                <a:tc>
                  <a:txBody>
                    <a:bodyPr/>
                    <a:lstStyle/>
                    <a:p>
                      <a:pPr indent="228600" algn="ctr">
                        <a:lnSpc>
                          <a:spcPct val="120000"/>
                        </a:lnSpc>
                        <a:spcAft>
                          <a:spcPts val="0"/>
                        </a:spcAft>
                      </a:pPr>
                      <a:r>
                        <a:rPr lang="zh-CN" sz="2000" b="1" kern="100" dirty="0">
                          <a:solidFill>
                            <a:schemeClr val="accent6"/>
                          </a:solidFill>
                          <a:latin typeface="+mn-ea"/>
                          <a:ea typeface="+mn-ea"/>
                          <a:cs typeface="Times New Roman" panose="02020603050405020304"/>
                        </a:rPr>
                        <a:t>教材立足点</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76200" algn="ctr">
                        <a:lnSpc>
                          <a:spcPct val="120000"/>
                        </a:lnSpc>
                        <a:spcAft>
                          <a:spcPts val="0"/>
                        </a:spcAft>
                      </a:pPr>
                      <a:r>
                        <a:rPr lang="zh-CN" sz="2000" b="1" kern="100" dirty="0">
                          <a:solidFill>
                            <a:schemeClr val="accent6"/>
                          </a:solidFill>
                          <a:latin typeface="+mn-ea"/>
                          <a:ea typeface="+mn-ea"/>
                          <a:cs typeface="Times New Roman" panose="02020603050405020304"/>
                        </a:rPr>
                        <a:t>试题考察点</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120000"/>
                        </a:lnSpc>
                        <a:spcAft>
                          <a:spcPts val="0"/>
                        </a:spcAft>
                      </a:pPr>
                      <a:r>
                        <a:rPr lang="zh-CN" sz="2000" b="1" kern="100" dirty="0">
                          <a:solidFill>
                            <a:schemeClr val="accent6"/>
                          </a:solidFill>
                          <a:latin typeface="+mn-ea"/>
                          <a:ea typeface="+mn-ea"/>
                          <a:cs typeface="Times New Roman" panose="02020603050405020304"/>
                        </a:rPr>
                        <a:t>命题思路</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068">
                <a:tc>
                  <a:txBody>
                    <a:bodyPr/>
                    <a:lstStyle/>
                    <a:p>
                      <a:pPr indent="381000" algn="ctr">
                        <a:lnSpc>
                          <a:spcPct val="120000"/>
                        </a:lnSpc>
                        <a:spcAft>
                          <a:spcPts val="0"/>
                        </a:spcAft>
                      </a:pPr>
                      <a:r>
                        <a:rPr lang="zh-CN" sz="2000" b="1" kern="100">
                          <a:solidFill>
                            <a:schemeClr val="accent6"/>
                          </a:solidFill>
                          <a:latin typeface="+mn-ea"/>
                          <a:ea typeface="+mn-ea"/>
                          <a:cs typeface="Times New Roman" panose="02020603050405020304"/>
                        </a:rPr>
                        <a:t>无</a:t>
                      </a:r>
                      <a:endParaRPr lang="zh-CN" sz="2000" b="1" kern="10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zh-CN" sz="2000" b="1" kern="100">
                          <a:solidFill>
                            <a:schemeClr val="accent6"/>
                          </a:solidFill>
                          <a:latin typeface="+mn-ea"/>
                          <a:ea typeface="+mn-ea"/>
                          <a:cs typeface="Times New Roman" panose="02020603050405020304"/>
                        </a:rPr>
                        <a:t>行政权力扩张</a:t>
                      </a:r>
                      <a:endParaRPr lang="zh-CN" sz="2000" b="1" kern="10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52400" algn="ctr">
                        <a:lnSpc>
                          <a:spcPct val="120000"/>
                        </a:lnSpc>
                        <a:spcAft>
                          <a:spcPts val="0"/>
                        </a:spcAft>
                      </a:pPr>
                      <a:r>
                        <a:rPr lang="zh-CN" sz="2000" b="1" kern="100" dirty="0">
                          <a:solidFill>
                            <a:schemeClr val="accent6"/>
                          </a:solidFill>
                          <a:latin typeface="+mn-ea"/>
                          <a:ea typeface="+mn-ea"/>
                          <a:cs typeface="Times New Roman" panose="02020603050405020304"/>
                        </a:rPr>
                        <a:t>西方政治体制的变化</a:t>
                      </a:r>
                      <a:endParaRPr lang="zh-CN" sz="20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395288" y="1916113"/>
            <a:ext cx="8497888" cy="4243388"/>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32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rPr>
              <a:t>    </a:t>
            </a:r>
            <a:r>
              <a:rPr kumimoji="0" lang="zh-CN" altLang="en-US" sz="28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中国近代史：突出一条主线，即中国近代化进程在经济、政治、思想文化、社会生活等方面的主要变化，本质特征及其深层原因，国际背景和相互关系，如：近代民族工业发展的曲折历程；各种救国救民思想包括改良、改革和革命思想的演变和实践；全球视野下清朝前后期比较；世界反法西斯战争视角下的全民族抗日战争。</a:t>
            </a:r>
            <a:endParaRPr kumimoji="0" lang="zh-CN" altLang="en-US" sz="2800" b="0" i="0" u="none" strike="noStrike" kern="1200" cap="none" spc="0" normalizeH="0" baseline="0" noProof="0" dirty="0">
              <a:ln>
                <a:noFill/>
              </a:ln>
              <a:solidFill>
                <a:schemeClr val="accent6"/>
              </a:solidFill>
              <a:effectLst/>
              <a:uLnTx/>
              <a:uFillTx/>
              <a:latin typeface="+mn-lt"/>
              <a:ea typeface="+mn-ea"/>
              <a:cs typeface="+mn-c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2" name="内容占位符 2"/>
          <p:cNvSpPr>
            <a:spLocks noGrp="1"/>
          </p:cNvSpPr>
          <p:nvPr>
            <p:ph idx="1" hasCustomPrompt="1"/>
          </p:nvPr>
        </p:nvSpPr>
        <p:spPr>
          <a:xfrm>
            <a:off x="250825" y="2133600"/>
            <a:ext cx="8785225" cy="39925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问题提出：</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32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近现代西方国家政治体制变化体现出了哪些相似的趋势？</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貌似稳定的美国三权分立体制内部具有怎样的发展变化趋势？</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内容占位符 2"/>
          <p:cNvSpPr>
            <a:spLocks noGrp="1"/>
          </p:cNvSpPr>
          <p:nvPr>
            <p:ph idx="1" hasCustomPrompt="1"/>
          </p:nvPr>
        </p:nvSpPr>
        <p:spPr>
          <a:xfrm>
            <a:off x="250825" y="908050"/>
            <a:ext cx="8893175"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专题整理：</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8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第二次工业革命时期</a:t>
            </a:r>
            <a:endParaRPr kumimoji="0" lang="en-US"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8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随着工业化的深入，经济活动和垄断资本越来越多地跨越</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州的范围，联邦政府不得不加大了对经济的干预力度</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随着工业革命的基本完成，美国由垄断造成的社会矛盾日益</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激化，联邦政府通过了第一个全国性的反垄断法《谢尔曼法》，</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以控制经济权力，消除竞争限制，保护自由竟争</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第一次世界大战时期</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一战带来了政府权力的扩大：联邦政府成立了战时工业委员</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会，对全国经济进行管理</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总统在制定外交政策方面的主导地位更加突出</a:t>
            </a:r>
            <a:b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b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endParaRPr kumimoji="0" lang="zh-CN" altLang="zh-CN"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0" name="内容占位符 2"/>
          <p:cNvSpPr>
            <a:spLocks noGrp="1"/>
          </p:cNvSpPr>
          <p:nvPr>
            <p:ph idx="1" hasCustomPrompt="1"/>
          </p:nvPr>
        </p:nvSpPr>
        <p:spPr>
          <a:xfrm>
            <a:off x="179388" y="1989138"/>
            <a:ext cx="8856663" cy="43100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罗斯福新政时期</a:t>
            </a: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罗斯福采取了一系列紧急措施对金融、银行、工业和农</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业进行强制管理</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宪法危机：罗斯福与最高法院的较量</a:t>
            </a:r>
            <a:endParaRPr kumimoji="0" lang="zh-CN" altLang="zh-CN" sz="32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第二次世界大战后</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二战以及随后而来的冷战迫使联邦政府正视国内的种族歧视</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问题</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内容占位符 2"/>
          <p:cNvSpPr>
            <a:spLocks noGrp="1" noChangeArrowheads="1"/>
          </p:cNvSpPr>
          <p:nvPr>
            <p:ph idx="1" hasCustomPrompt="1"/>
          </p:nvPr>
        </p:nvSpPr>
        <p:spPr>
          <a:xfrm>
            <a:off x="323850" y="1341438"/>
            <a:ext cx="8712200" cy="18923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8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en-US" altLang="zh-CN" sz="2800" b="1" i="0" u="none" strike="noStrike" kern="1200" cap="none" spc="0" normalizeH="0" baseline="0" noProof="0" dirty="0" smtClean="0">
                <a:ln>
                  <a:noFill/>
                </a:ln>
                <a:solidFill>
                  <a:schemeClr val="tx1"/>
                </a:solidFill>
                <a:effectLst/>
                <a:uLnTx/>
                <a:uFillTx/>
                <a:latin typeface="+mn-ea"/>
                <a:ea typeface="+mn-ea"/>
                <a:cs typeface="+mn-cs"/>
              </a:rPr>
              <a:t>    </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世纪末</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20</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世纪初，美国垄断资本主义形成。垄断时期，</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适应经济发展的需要，国家开始干预经济活动，总统的行政权</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力得到加强，而国会的主导地位逐渐丧失，形成了以总统为代</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表的行政权力占主导的局面。</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1901</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年西奥多・罗斯福担任美国</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总统后，他开始加强以总统权力为核心的行政权。他扩大了总</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统权力范围，扩充了行政机构，加强了国家管理社会经济的职</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能，从而使以总统为首的行政权的地位大大提高，改变了过去</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国会占主导的局面。尤其是</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1929―1933</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年的经济危机，使联邦</a:t>
            </a:r>
            <a:endPar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政府的职能日益重要</a:t>
            </a: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a:t>
            </a:r>
            <a:endParaRPr kumimoji="0" lang="zh-CN" altLang="zh-CN" sz="2400" b="1" i="0" u="none" strike="noStrike" kern="1200" cap="none" spc="0" normalizeH="0" baseline="0" noProof="0" dirty="0">
              <a:ln>
                <a:noFill/>
              </a:ln>
              <a:solidFill>
                <a:schemeClr val="accent6"/>
              </a:solidFill>
              <a:effectLst/>
              <a:uLnTx/>
              <a:uFillTx/>
              <a:latin typeface="+mn-ea"/>
              <a:ea typeface="+mn-ea"/>
              <a:cs typeface="+mn-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8" name="内容占位符 2"/>
          <p:cNvSpPr>
            <a:spLocks noGrp="1"/>
          </p:cNvSpPr>
          <p:nvPr>
            <p:ph idx="1" hasCustomPrompt="1"/>
          </p:nvPr>
        </p:nvSpPr>
        <p:spPr>
          <a:xfrm>
            <a:off x="250825" y="1196975"/>
            <a:ext cx="928846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思维拓展：</a:t>
            </a: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32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阅读材料，回答问题。</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材料一</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为应对来势汹汹的经济危机</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恢复经济</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稳定政</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治</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罗斯福采取了更有强度的经济管制</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否认自由放任经济。罗</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斯福总统绞尽脑汁地想“扫除”新政政策实施的司法障碍，立</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法方面主要是以《紧急银行法》为主的财政金融领域立法、以</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《全国工业复兴法》为主的产业领域立法、以《</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1935</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年紧急救</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济法案》为主的社会保障领域立法。然而当时的联邦最高法院</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却存在着奉行自由放任哲学的多数派法官。</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1935</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年美国联邦最</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高法院宣布《全国工业复兴法》违宪；</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1936</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年美国联邦最高法</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院再次宣布《农业调整法》、农业调整工作委员会不合宪法等</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2" name="内容占位符 2"/>
          <p:cNvSpPr>
            <a:spLocks noGrp="1"/>
          </p:cNvSpPr>
          <p:nvPr>
            <p:ph idx="1" hasCustomPrompt="1"/>
          </p:nvPr>
        </p:nvSpPr>
        <p:spPr>
          <a:xfrm>
            <a:off x="503238" y="836613"/>
            <a:ext cx="864076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材料二</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联邦最高法院在新政初期对涉及新政计划及政</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策的案件采取的保守的态度和做出的否定性及违宪判例使得</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罗斯福终于“忍无可忍”——他以“法院填塞计划”回应联</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邦最高法院的这一行为</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终于爆发了所谓的“宪法革命”。</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按照这个计划，总统可以提名另一名法官取代任何超过</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70</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岁</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但还没有退休的联邦法官。联邦最高法院也不例外。总统可</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以借此把最高法院的大法官人数从原来的</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9</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名增加到</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15</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名。</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但由于美国立法权、行政权、司法权三权分立及制衡的宪政</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结构、美国联邦最高法院的独立性、限制政府理论的深入人</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心使罗斯福提交国会的改组计划未获通过。罗斯福在联邦最</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高法院安插任命新的主张新政的法官的成功及联邦最高法院</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自身的适时改变</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包括不再审查政府社会、经济立法的合宪</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性问题、对公民权利的逐渐重视等</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联邦最高法院在宪法结</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构方面的作用发生了具有重大意义的变化。 </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—摘编自威廉</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爱</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洛克滕堡《</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罗斯福与新政1932-1940</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endParaRPr kumimoji="0" lang="zh-CN" altLang="en-US" sz="24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6" name="内容占位符 2"/>
          <p:cNvSpPr>
            <a:spLocks noGrp="1"/>
          </p:cNvSpPr>
          <p:nvPr>
            <p:ph idx="1" hasCustomPrompt="1"/>
          </p:nvPr>
        </p:nvSpPr>
        <p:spPr>
          <a:xfrm>
            <a:off x="323850" y="2492375"/>
            <a:ext cx="87122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思考并回答</a:t>
            </a:r>
            <a:r>
              <a:rPr kumimoji="0" lang="zh-CN" altLang="en-US"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(1)</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依据材料一并结合所学知识回答，罗斯福为对抗危机采</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取了哪些措施？这些措施遭到美国最高法院否决的原因是什？</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(2)</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依据材料二并结合所学知识回答，罗斯福采取了何种手</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段应对最高法院的挑战？概括说明新政时期美国总统行政权扩</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张的原因和表现。</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8" name="内容占位符 2"/>
          <p:cNvSpPr>
            <a:spLocks noGrp="1"/>
          </p:cNvSpPr>
          <p:nvPr>
            <p:ph idx="1" hasCustomPrompt="1"/>
          </p:nvPr>
        </p:nvSpPr>
        <p:spPr>
          <a:xfrm>
            <a:off x="684213" y="-171450"/>
            <a:ext cx="8229600" cy="14398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en-US"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altLang="zh-CN"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专题六</a:t>
            </a:r>
            <a:r>
              <a:rPr kumimoji="0" lang="en-US" altLang="zh-CN" sz="2400" b="1" i="0" u="none" strike="noStrike" kern="1200" cap="none" spc="0" normalizeH="0" baseline="0" noProof="0" dirty="0" smtClean="0">
                <a:ln>
                  <a:noFill/>
                </a:ln>
                <a:solidFill>
                  <a:schemeClr val="accent6"/>
                </a:solidFill>
                <a:effectLst/>
                <a:uLnTx/>
                <a:uFillTx/>
                <a:latin typeface="+mn-ea"/>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rPr>
              <a:t>工业革命及其影响</a:t>
            </a:r>
            <a:endParaRPr kumimoji="0" lang="zh-CN" altLang="zh-CN" sz="2400" b="1" i="0" u="none" strike="noStrike" kern="1200" cap="none" spc="0" normalizeH="0" baseline="0" noProof="0" dirty="0" smtClean="0">
              <a:ln>
                <a:noFill/>
              </a:ln>
              <a:solidFill>
                <a:schemeClr val="accent6"/>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2400" b="1" i="0" u="none" strike="noStrike" kern="1200" cap="none" spc="0" normalizeH="0" baseline="0" noProof="0" dirty="0" smtClean="0">
              <a:ln>
                <a:noFill/>
              </a:ln>
              <a:solidFill>
                <a:schemeClr val="tx1"/>
              </a:solidFill>
              <a:effectLst/>
              <a:uLnTx/>
              <a:uFillTx/>
              <a:latin typeface="+mn-ea"/>
              <a:ea typeface="+mn-ea"/>
              <a:cs typeface="+mn-cs"/>
            </a:endParaRPr>
          </a:p>
        </p:txBody>
      </p:sp>
      <p:graphicFrame>
        <p:nvGraphicFramePr>
          <p:cNvPr id="3" name="表格 2"/>
          <p:cNvGraphicFramePr>
            <a:graphicFrameLocks noGrp="1"/>
          </p:cNvGraphicFramePr>
          <p:nvPr/>
        </p:nvGraphicFramePr>
        <p:xfrm>
          <a:off x="323850" y="1916113"/>
          <a:ext cx="8640763" cy="2998788"/>
        </p:xfrm>
        <a:graphic>
          <a:graphicData uri="http://schemas.openxmlformats.org/drawingml/2006/table">
            <a:tbl>
              <a:tblPr/>
              <a:tblGrid>
                <a:gridCol w="1368152"/>
                <a:gridCol w="1656184"/>
                <a:gridCol w="2088232"/>
                <a:gridCol w="3528391"/>
              </a:tblGrid>
              <a:tr h="371449">
                <a:tc gridSpan="3">
                  <a:txBody>
                    <a:bodyPr/>
                    <a:lstStyle/>
                    <a:p>
                      <a:pPr algn="just">
                        <a:lnSpc>
                          <a:spcPct val="120000"/>
                        </a:lnSpc>
                        <a:spcAft>
                          <a:spcPts val="0"/>
                        </a:spcAft>
                      </a:pPr>
                      <a:r>
                        <a:rPr lang="en-US" sz="1800" b="1" kern="100" dirty="0">
                          <a:solidFill>
                            <a:schemeClr val="accent6"/>
                          </a:solidFill>
                          <a:latin typeface="+mn-ea"/>
                          <a:ea typeface="+mn-ea"/>
                          <a:cs typeface="Times New Roman" panose="02020603050405020304"/>
                        </a:rPr>
                        <a:t>(2017</a:t>
                      </a:r>
                      <a:r>
                        <a:rPr lang="zh-CN" sz="1800" b="1" kern="100" dirty="0">
                          <a:solidFill>
                            <a:schemeClr val="accent6"/>
                          </a:solidFill>
                          <a:latin typeface="+mn-ea"/>
                          <a:ea typeface="+mn-ea"/>
                          <a:cs typeface="Times New Roman" panose="02020603050405020304"/>
                        </a:rPr>
                        <a:t>新课标卷Ⅰ</a:t>
                      </a:r>
                      <a:r>
                        <a:rPr lang="en-US" sz="1800" b="1" kern="100" dirty="0">
                          <a:solidFill>
                            <a:schemeClr val="accent6"/>
                          </a:solidFill>
                          <a:latin typeface="+mn-ea"/>
                          <a:ea typeface="+mn-ea"/>
                          <a:cs typeface="Times New Roman" panose="02020603050405020304"/>
                        </a:rPr>
                        <a:t>)33</a:t>
                      </a:r>
                      <a:r>
                        <a:rPr lang="zh-CN" sz="1800" b="1" kern="100" dirty="0">
                          <a:solidFill>
                            <a:schemeClr val="accent6"/>
                          </a:solidFill>
                          <a:latin typeface="+mn-ea"/>
                          <a:ea typeface="+mn-ea"/>
                          <a:cs typeface="Times New Roman" panose="02020603050405020304"/>
                        </a:rPr>
                        <a:t>．</a:t>
                      </a:r>
                      <a:r>
                        <a:rPr lang="en-US" sz="1800" b="1" kern="100" dirty="0">
                          <a:solidFill>
                            <a:schemeClr val="accent6"/>
                          </a:solidFill>
                          <a:latin typeface="+mn-ea"/>
                          <a:ea typeface="+mn-ea"/>
                          <a:cs typeface="Times New Roman" panose="02020603050405020304"/>
                        </a:rPr>
                        <a:t>                                 </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a:txBody>
                    <a:bodyPr/>
                    <a:lstStyle/>
                    <a:p>
                      <a:endParaRPr lang="zh-CN" altLang="en-US" sz="1800" dirty="0">
                        <a:solidFill>
                          <a:schemeClr val="accent6"/>
                        </a:solidFill>
                      </a:endParaRPr>
                    </a:p>
                  </a:txBody>
                  <a:tcPr marL="81780" marR="81780" marT="40890" marB="4089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430">
                <a:tc gridSpan="4">
                  <a:txBody>
                    <a:bodyPr/>
                    <a:lstStyle/>
                    <a:p>
                      <a:pPr algn="just">
                        <a:lnSpc>
                          <a:spcPct val="120000"/>
                        </a:lnSpc>
                        <a:spcAft>
                          <a:spcPts val="0"/>
                        </a:spcAft>
                      </a:pPr>
                      <a:r>
                        <a:rPr lang="en-US" altLang="zh-CN" sz="1800" b="1" kern="100" dirty="0" smtClean="0">
                          <a:solidFill>
                            <a:schemeClr val="accent6"/>
                          </a:solidFill>
                          <a:latin typeface="+mn-ea"/>
                          <a:ea typeface="+mn-ea"/>
                          <a:cs typeface="Times New Roman" panose="02020603050405020304"/>
                        </a:rPr>
                        <a:t>                         </a:t>
                      </a:r>
                      <a:r>
                        <a:rPr lang="zh-CN" sz="1800" b="1" kern="100" dirty="0" smtClean="0">
                          <a:solidFill>
                            <a:schemeClr val="accent6"/>
                          </a:solidFill>
                          <a:latin typeface="+mn-ea"/>
                          <a:ea typeface="+mn-ea"/>
                          <a:cs typeface="Times New Roman" panose="02020603050405020304"/>
                        </a:rPr>
                        <a:t>英国</a:t>
                      </a:r>
                      <a:r>
                        <a:rPr lang="zh-CN" sz="1800" b="1" kern="100" dirty="0">
                          <a:solidFill>
                            <a:schemeClr val="accent6"/>
                          </a:solidFill>
                          <a:latin typeface="+mn-ea"/>
                          <a:ea typeface="+mn-ea"/>
                          <a:cs typeface="Times New Roman" panose="02020603050405020304"/>
                        </a:rPr>
                        <a:t>国民总收入变化表</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228430">
                <a:tc>
                  <a:txBody>
                    <a:bodyPr/>
                    <a:lstStyle/>
                    <a:p>
                      <a:pPr algn="just">
                        <a:lnSpc>
                          <a:spcPct val="120000"/>
                        </a:lnSpc>
                        <a:spcAft>
                          <a:spcPts val="0"/>
                        </a:spcAft>
                      </a:pPr>
                      <a:r>
                        <a:rPr lang="zh-CN" sz="1800" b="1" kern="100" dirty="0">
                          <a:solidFill>
                            <a:schemeClr val="accent6"/>
                          </a:solidFill>
                          <a:latin typeface="+mn-ea"/>
                          <a:ea typeface="+mn-ea"/>
                          <a:cs typeface="Times New Roman" panose="02020603050405020304"/>
                        </a:rPr>
                        <a:t>年份</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zh-CN" sz="1800" b="1" kern="100" dirty="0">
                          <a:solidFill>
                            <a:schemeClr val="accent6"/>
                          </a:solidFill>
                          <a:latin typeface="+mn-ea"/>
                          <a:ea typeface="+mn-ea"/>
                          <a:cs typeface="Times New Roman" panose="02020603050405020304"/>
                        </a:rPr>
                        <a:t>约</a:t>
                      </a:r>
                      <a:r>
                        <a:rPr lang="en-US" sz="1800" b="1" kern="100" dirty="0">
                          <a:solidFill>
                            <a:schemeClr val="accent6"/>
                          </a:solidFill>
                          <a:latin typeface="+mn-ea"/>
                          <a:ea typeface="+mn-ea"/>
                          <a:cs typeface="Times New Roman" panose="02020603050405020304"/>
                        </a:rPr>
                        <a:t>1770</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zh-CN" sz="1800" b="1" kern="100" dirty="0">
                          <a:solidFill>
                            <a:schemeClr val="accent6"/>
                          </a:solidFill>
                          <a:latin typeface="+mn-ea"/>
                          <a:ea typeface="+mn-ea"/>
                          <a:cs typeface="Times New Roman" panose="02020603050405020304"/>
                        </a:rPr>
                        <a:t>约</a:t>
                      </a:r>
                      <a:r>
                        <a:rPr lang="en-US" sz="1800" b="1" kern="100" dirty="0">
                          <a:solidFill>
                            <a:schemeClr val="accent6"/>
                          </a:solidFill>
                          <a:latin typeface="+mn-ea"/>
                          <a:ea typeface="+mn-ea"/>
                          <a:cs typeface="Times New Roman" panose="02020603050405020304"/>
                        </a:rPr>
                        <a:t>1790</a:t>
                      </a:r>
                      <a:r>
                        <a:rPr lang="zh-CN" sz="1800" b="1" kern="100" dirty="0">
                          <a:solidFill>
                            <a:schemeClr val="accent6"/>
                          </a:solidFill>
                          <a:latin typeface="+mn-ea"/>
                          <a:ea typeface="+mn-ea"/>
                          <a:cs typeface="Times New Roman" panose="02020603050405020304"/>
                        </a:rPr>
                        <a:t>～</a:t>
                      </a:r>
                      <a:r>
                        <a:rPr lang="en-US" sz="1800" b="1" kern="100" dirty="0">
                          <a:solidFill>
                            <a:schemeClr val="accent6"/>
                          </a:solidFill>
                          <a:latin typeface="+mn-ea"/>
                          <a:ea typeface="+mn-ea"/>
                          <a:cs typeface="Times New Roman" panose="02020603050405020304"/>
                        </a:rPr>
                        <a:t>1793</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zh-CN" sz="1800" b="1" kern="100" dirty="0">
                          <a:solidFill>
                            <a:schemeClr val="accent6"/>
                          </a:solidFill>
                          <a:latin typeface="+mn-ea"/>
                          <a:ea typeface="+mn-ea"/>
                          <a:cs typeface="Times New Roman" panose="02020603050405020304"/>
                        </a:rPr>
                        <a:t>约</a:t>
                      </a:r>
                      <a:r>
                        <a:rPr lang="en-US" sz="1800" b="1" kern="100" dirty="0">
                          <a:solidFill>
                            <a:schemeClr val="accent6"/>
                          </a:solidFill>
                          <a:latin typeface="+mn-ea"/>
                          <a:ea typeface="+mn-ea"/>
                          <a:cs typeface="Times New Roman" panose="02020603050405020304"/>
                        </a:rPr>
                        <a:t>1830</a:t>
                      </a:r>
                      <a:r>
                        <a:rPr lang="zh-CN" sz="1800" b="1" kern="100" dirty="0">
                          <a:solidFill>
                            <a:schemeClr val="accent6"/>
                          </a:solidFill>
                          <a:latin typeface="+mn-ea"/>
                          <a:ea typeface="+mn-ea"/>
                          <a:cs typeface="Times New Roman" panose="02020603050405020304"/>
                        </a:rPr>
                        <a:t>～</a:t>
                      </a:r>
                      <a:r>
                        <a:rPr lang="en-US" sz="1800" b="1" kern="100" dirty="0">
                          <a:solidFill>
                            <a:schemeClr val="accent6"/>
                          </a:solidFill>
                          <a:latin typeface="+mn-ea"/>
                          <a:ea typeface="+mn-ea"/>
                          <a:cs typeface="Times New Roman" panose="02020603050405020304"/>
                        </a:rPr>
                        <a:t>1835</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430">
                <a:tc>
                  <a:txBody>
                    <a:bodyPr/>
                    <a:lstStyle/>
                    <a:p>
                      <a:pPr algn="just">
                        <a:lnSpc>
                          <a:spcPct val="120000"/>
                        </a:lnSpc>
                        <a:spcAft>
                          <a:spcPts val="0"/>
                        </a:spcAft>
                      </a:pPr>
                      <a:r>
                        <a:rPr lang="zh-CN" sz="1800" b="1" kern="100" dirty="0">
                          <a:solidFill>
                            <a:schemeClr val="accent6"/>
                          </a:solidFill>
                          <a:latin typeface="+mn-ea"/>
                          <a:ea typeface="+mn-ea"/>
                          <a:cs typeface="Times New Roman" panose="02020603050405020304"/>
                        </a:rPr>
                        <a:t>数额（百万英镑）</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1800" b="1" kern="100" dirty="0">
                          <a:solidFill>
                            <a:schemeClr val="accent6"/>
                          </a:solidFill>
                          <a:latin typeface="+mn-ea"/>
                          <a:ea typeface="+mn-ea"/>
                          <a:cs typeface="Times New Roman" panose="02020603050405020304"/>
                        </a:rPr>
                        <a:t>140</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1800" b="1" kern="100" dirty="0">
                          <a:solidFill>
                            <a:schemeClr val="accent6"/>
                          </a:solidFill>
                          <a:latin typeface="+mn-ea"/>
                          <a:ea typeface="+mn-ea"/>
                          <a:cs typeface="Times New Roman" panose="02020603050405020304"/>
                        </a:rPr>
                        <a:t>175</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1800" b="1" kern="100" dirty="0">
                          <a:solidFill>
                            <a:schemeClr val="accent6"/>
                          </a:solidFill>
                          <a:latin typeface="+mn-ea"/>
                          <a:ea typeface="+mn-ea"/>
                          <a:cs typeface="Times New Roman" panose="02020603050405020304"/>
                        </a:rPr>
                        <a:t>360</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430">
                <a:tc gridSpan="4">
                  <a:txBody>
                    <a:bodyPr/>
                    <a:lstStyle/>
                    <a:p>
                      <a:pPr algn="just">
                        <a:lnSpc>
                          <a:spcPct val="120000"/>
                        </a:lnSpc>
                        <a:spcAft>
                          <a:spcPts val="0"/>
                        </a:spcAft>
                      </a:pPr>
                      <a:r>
                        <a:rPr lang="en-US" altLang="zh-CN" sz="1800" b="1" kern="100" dirty="0" smtClean="0">
                          <a:solidFill>
                            <a:schemeClr val="accent6"/>
                          </a:solidFill>
                          <a:latin typeface="+mn-ea"/>
                          <a:ea typeface="+mn-ea"/>
                          <a:cs typeface="Times New Roman" panose="02020603050405020304"/>
                        </a:rPr>
                        <a:t>      </a:t>
                      </a:r>
                      <a:r>
                        <a:rPr lang="zh-CN" sz="1800" b="1" kern="100" dirty="0" smtClean="0">
                          <a:solidFill>
                            <a:schemeClr val="accent6"/>
                          </a:solidFill>
                          <a:latin typeface="+mn-ea"/>
                          <a:ea typeface="+mn-ea"/>
                          <a:cs typeface="Times New Roman" panose="02020603050405020304"/>
                        </a:rPr>
                        <a:t>英国</a:t>
                      </a:r>
                      <a:r>
                        <a:rPr lang="zh-CN" sz="1800" b="1" kern="100" dirty="0">
                          <a:solidFill>
                            <a:schemeClr val="accent6"/>
                          </a:solidFill>
                          <a:latin typeface="+mn-ea"/>
                          <a:ea typeface="+mn-ea"/>
                          <a:cs typeface="Times New Roman" panose="02020603050405020304"/>
                        </a:rPr>
                        <a:t>工人实际工资变化表（即按实际购买力计算的工资，</a:t>
                      </a:r>
                      <a:r>
                        <a:rPr lang="en-US" sz="1800" b="1" kern="100" dirty="0">
                          <a:solidFill>
                            <a:schemeClr val="accent6"/>
                          </a:solidFill>
                          <a:latin typeface="+mn-ea"/>
                          <a:ea typeface="+mn-ea"/>
                          <a:cs typeface="Times New Roman" panose="02020603050405020304"/>
                        </a:rPr>
                        <a:t>1851</a:t>
                      </a:r>
                      <a:r>
                        <a:rPr lang="zh-CN" sz="1800" b="1" kern="100" dirty="0">
                          <a:solidFill>
                            <a:schemeClr val="accent6"/>
                          </a:solidFill>
                          <a:latin typeface="+mn-ea"/>
                          <a:ea typeface="+mn-ea"/>
                          <a:cs typeface="Times New Roman" panose="02020603050405020304"/>
                        </a:rPr>
                        <a:t>年为</a:t>
                      </a:r>
                      <a:r>
                        <a:rPr lang="en-US" sz="1800" b="1" kern="100" dirty="0" smtClean="0">
                          <a:solidFill>
                            <a:schemeClr val="accent6"/>
                          </a:solidFill>
                          <a:latin typeface="+mn-ea"/>
                          <a:ea typeface="+mn-ea"/>
                          <a:cs typeface="Times New Roman" panose="02020603050405020304"/>
                        </a:rPr>
                        <a:t>100</a:t>
                      </a:r>
                      <a:r>
                        <a:rPr lang="zh-CN" sz="1800" b="1" kern="100" dirty="0" smtClean="0">
                          <a:solidFill>
                            <a:schemeClr val="accent6"/>
                          </a:solidFill>
                          <a:latin typeface="+mn-ea"/>
                          <a:ea typeface="+mn-ea"/>
                          <a:cs typeface="Times New Roman" panose="02020603050405020304"/>
                        </a:rPr>
                        <a:t>）</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228430">
                <a:tc>
                  <a:txBody>
                    <a:bodyPr/>
                    <a:lstStyle/>
                    <a:p>
                      <a:pPr algn="just">
                        <a:lnSpc>
                          <a:spcPct val="120000"/>
                        </a:lnSpc>
                        <a:spcAft>
                          <a:spcPts val="0"/>
                        </a:spcAft>
                      </a:pPr>
                      <a:r>
                        <a:rPr lang="zh-CN" sz="1800" b="1" kern="100">
                          <a:solidFill>
                            <a:schemeClr val="accent6"/>
                          </a:solidFill>
                          <a:latin typeface="+mn-ea"/>
                          <a:ea typeface="+mn-ea"/>
                          <a:cs typeface="Times New Roman" panose="02020603050405020304"/>
                        </a:rPr>
                        <a:t>年份</a:t>
                      </a:r>
                      <a:endParaRPr lang="zh-CN" sz="1800" b="1" kern="10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1800" b="1" kern="100" dirty="0">
                          <a:solidFill>
                            <a:schemeClr val="accent6"/>
                          </a:solidFill>
                          <a:latin typeface="+mn-ea"/>
                          <a:ea typeface="+mn-ea"/>
                          <a:cs typeface="Times New Roman" panose="02020603050405020304"/>
                        </a:rPr>
                        <a:t>1755</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1800" b="1" kern="100" dirty="0">
                          <a:solidFill>
                            <a:schemeClr val="accent6"/>
                          </a:solidFill>
                          <a:latin typeface="+mn-ea"/>
                          <a:ea typeface="+mn-ea"/>
                          <a:cs typeface="Times New Roman" panose="02020603050405020304"/>
                        </a:rPr>
                        <a:t>1797</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1800" b="1" kern="100" dirty="0">
                          <a:solidFill>
                            <a:schemeClr val="accent6"/>
                          </a:solidFill>
                          <a:latin typeface="+mn-ea"/>
                          <a:ea typeface="+mn-ea"/>
                          <a:cs typeface="Times New Roman" panose="02020603050405020304"/>
                        </a:rPr>
                        <a:t>1835</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615">
                <a:tc>
                  <a:txBody>
                    <a:bodyPr/>
                    <a:lstStyle/>
                    <a:p>
                      <a:pPr algn="just">
                        <a:lnSpc>
                          <a:spcPct val="120000"/>
                        </a:lnSpc>
                        <a:spcAft>
                          <a:spcPts val="0"/>
                        </a:spcAft>
                      </a:pPr>
                      <a:r>
                        <a:rPr lang="zh-CN" sz="1800" b="1" kern="100" dirty="0">
                          <a:solidFill>
                            <a:schemeClr val="accent6"/>
                          </a:solidFill>
                          <a:latin typeface="+mn-ea"/>
                          <a:ea typeface="+mn-ea"/>
                          <a:cs typeface="Times New Roman" panose="02020603050405020304"/>
                        </a:rPr>
                        <a:t>指数</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1800" b="1" kern="100" dirty="0">
                          <a:solidFill>
                            <a:schemeClr val="accent6"/>
                          </a:solidFill>
                          <a:latin typeface="+mn-ea"/>
                          <a:ea typeface="+mn-ea"/>
                          <a:cs typeface="Times New Roman" panose="02020603050405020304"/>
                        </a:rPr>
                        <a:t>42</a:t>
                      </a:r>
                      <a:r>
                        <a:rPr lang="zh-CN" sz="1800" b="1" kern="100" dirty="0">
                          <a:solidFill>
                            <a:schemeClr val="accent6"/>
                          </a:solidFill>
                          <a:latin typeface="+mn-ea"/>
                          <a:ea typeface="+mn-ea"/>
                          <a:cs typeface="Times New Roman" panose="02020603050405020304"/>
                        </a:rPr>
                        <a:t>．</a:t>
                      </a:r>
                      <a:r>
                        <a:rPr lang="en-US" sz="1800" b="1" kern="100" dirty="0">
                          <a:solidFill>
                            <a:schemeClr val="accent6"/>
                          </a:solidFill>
                          <a:latin typeface="+mn-ea"/>
                          <a:ea typeface="+mn-ea"/>
                          <a:cs typeface="Times New Roman" panose="02020603050405020304"/>
                        </a:rPr>
                        <a:t>74</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1800" b="1" kern="100" dirty="0">
                          <a:solidFill>
                            <a:schemeClr val="accent6"/>
                          </a:solidFill>
                          <a:latin typeface="+mn-ea"/>
                          <a:ea typeface="+mn-ea"/>
                          <a:cs typeface="Times New Roman" panose="02020603050405020304"/>
                        </a:rPr>
                        <a:t>42</a:t>
                      </a:r>
                      <a:r>
                        <a:rPr lang="zh-CN" sz="1800" b="1" kern="100" dirty="0">
                          <a:solidFill>
                            <a:schemeClr val="accent6"/>
                          </a:solidFill>
                          <a:latin typeface="+mn-ea"/>
                          <a:ea typeface="+mn-ea"/>
                          <a:cs typeface="Times New Roman" panose="02020603050405020304"/>
                        </a:rPr>
                        <a:t>．</a:t>
                      </a:r>
                      <a:r>
                        <a:rPr lang="en-US" sz="1800" b="1" kern="100" dirty="0">
                          <a:solidFill>
                            <a:schemeClr val="accent6"/>
                          </a:solidFill>
                          <a:latin typeface="+mn-ea"/>
                          <a:ea typeface="+mn-ea"/>
                          <a:cs typeface="Times New Roman" panose="02020603050405020304"/>
                        </a:rPr>
                        <a:t>48</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1800" b="1" kern="100" dirty="0">
                          <a:solidFill>
                            <a:schemeClr val="accent6"/>
                          </a:solidFill>
                          <a:latin typeface="+mn-ea"/>
                          <a:ea typeface="+mn-ea"/>
                          <a:cs typeface="Times New Roman" panose="02020603050405020304"/>
                        </a:rPr>
                        <a:t>78</a:t>
                      </a:r>
                      <a:r>
                        <a:rPr lang="zh-CN" sz="1800" b="1" kern="100" dirty="0">
                          <a:solidFill>
                            <a:schemeClr val="accent6"/>
                          </a:solidFill>
                          <a:latin typeface="+mn-ea"/>
                          <a:ea typeface="+mn-ea"/>
                          <a:cs typeface="Times New Roman" panose="02020603050405020304"/>
                        </a:rPr>
                        <a:t>．</a:t>
                      </a:r>
                      <a:r>
                        <a:rPr lang="en-US" sz="1800" b="1" kern="100" dirty="0" smtClean="0">
                          <a:solidFill>
                            <a:schemeClr val="accent6"/>
                          </a:solidFill>
                          <a:latin typeface="+mn-ea"/>
                          <a:ea typeface="+mn-ea"/>
                          <a:cs typeface="Times New Roman" panose="02020603050405020304"/>
                        </a:rPr>
                        <a:t>69</a:t>
                      </a:r>
                      <a:endParaRPr lang="zh-CN" sz="1800" b="1" kern="100" dirty="0">
                        <a:solidFill>
                          <a:schemeClr val="accent6"/>
                        </a:solidFill>
                        <a:latin typeface="+mn-ea"/>
                        <a:ea typeface="+mn-ea"/>
                        <a:cs typeface="Times New Roman" panose="02020603050405020304"/>
                      </a:endParaRPr>
                    </a:p>
                  </a:txBody>
                  <a:tcPr marL="61335" marR="61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表格 4"/>
          <p:cNvGraphicFramePr>
            <a:graphicFrameLocks noGrp="1"/>
          </p:cNvGraphicFramePr>
          <p:nvPr/>
        </p:nvGraphicFramePr>
        <p:xfrm>
          <a:off x="323850" y="5084763"/>
          <a:ext cx="8569325" cy="936625"/>
        </p:xfrm>
        <a:graphic>
          <a:graphicData uri="http://schemas.openxmlformats.org/drawingml/2006/table">
            <a:tbl>
              <a:tblPr/>
              <a:tblGrid>
                <a:gridCol w="3244779"/>
                <a:gridCol w="3235941"/>
                <a:gridCol w="2088232"/>
              </a:tblGrid>
              <a:tr h="468052">
                <a:tc>
                  <a:txBody>
                    <a:bodyPr/>
                    <a:lstStyle/>
                    <a:p>
                      <a:pPr indent="66675" algn="ctr">
                        <a:lnSpc>
                          <a:spcPct val="120000"/>
                        </a:lnSpc>
                        <a:spcAft>
                          <a:spcPts val="0"/>
                        </a:spcAft>
                      </a:pPr>
                      <a:r>
                        <a:rPr lang="zh-CN" sz="1800" b="1" kern="100" dirty="0">
                          <a:solidFill>
                            <a:schemeClr val="accent6"/>
                          </a:solidFill>
                          <a:latin typeface="+mn-ea"/>
                          <a:ea typeface="+mn-ea"/>
                          <a:cs typeface="Times New Roman" panose="02020603050405020304"/>
                        </a:rPr>
                        <a:t>教材立足点</a:t>
                      </a:r>
                      <a:endParaRPr lang="zh-CN" sz="18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0025" algn="ctr">
                        <a:lnSpc>
                          <a:spcPct val="120000"/>
                        </a:lnSpc>
                        <a:spcAft>
                          <a:spcPts val="0"/>
                        </a:spcAft>
                      </a:pPr>
                      <a:r>
                        <a:rPr lang="zh-CN" sz="1800" b="1" kern="100" dirty="0">
                          <a:solidFill>
                            <a:schemeClr val="accent6"/>
                          </a:solidFill>
                          <a:latin typeface="+mn-ea"/>
                          <a:ea typeface="+mn-ea"/>
                          <a:cs typeface="Times New Roman" panose="02020603050405020304"/>
                        </a:rPr>
                        <a:t>试题考察点</a:t>
                      </a:r>
                      <a:endParaRPr lang="zh-CN" sz="18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120000"/>
                        </a:lnSpc>
                        <a:spcAft>
                          <a:spcPts val="0"/>
                        </a:spcAft>
                      </a:pPr>
                      <a:r>
                        <a:rPr lang="zh-CN" sz="1800" b="1" kern="100" dirty="0">
                          <a:solidFill>
                            <a:schemeClr val="accent6"/>
                          </a:solidFill>
                          <a:latin typeface="+mn-ea"/>
                          <a:ea typeface="+mn-ea"/>
                          <a:cs typeface="Times New Roman" panose="02020603050405020304"/>
                        </a:rPr>
                        <a:t>命题思路</a:t>
                      </a:r>
                      <a:endParaRPr lang="zh-CN" sz="18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052">
                <a:tc>
                  <a:txBody>
                    <a:bodyPr/>
                    <a:lstStyle/>
                    <a:p>
                      <a:pPr algn="ctr">
                        <a:lnSpc>
                          <a:spcPct val="120000"/>
                        </a:lnSpc>
                        <a:spcAft>
                          <a:spcPts val="0"/>
                        </a:spcAft>
                      </a:pPr>
                      <a:r>
                        <a:rPr lang="zh-CN" sz="1800" b="1" kern="0">
                          <a:solidFill>
                            <a:schemeClr val="accent6"/>
                          </a:solidFill>
                          <a:latin typeface="+mn-ea"/>
                          <a:ea typeface="+mn-ea"/>
                          <a:cs typeface="宋体" panose="02010600030101010101" pitchFamily="2" charset="-122"/>
                        </a:rPr>
                        <a:t>工业革命加速了社会贫富分化</a:t>
                      </a:r>
                      <a:endParaRPr lang="zh-CN" sz="1800" b="1" kern="10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zh-CN" sz="1800" b="1" kern="0" dirty="0">
                          <a:solidFill>
                            <a:schemeClr val="accent6"/>
                          </a:solidFill>
                          <a:latin typeface="+mn-ea"/>
                          <a:ea typeface="+mn-ea"/>
                          <a:cs typeface="宋体" panose="02010600030101010101" pitchFamily="2" charset="-122"/>
                        </a:rPr>
                        <a:t>工业革命加速了社会贫富分化</a:t>
                      </a:r>
                      <a:endParaRPr lang="zh-CN" sz="18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0"/>
                        </a:spcAft>
                      </a:pPr>
                      <a:r>
                        <a:rPr lang="en-US" altLang="zh-CN" sz="1800" b="1" kern="0" dirty="0" smtClean="0">
                          <a:solidFill>
                            <a:schemeClr val="accent6"/>
                          </a:solidFill>
                          <a:latin typeface="+mn-ea"/>
                          <a:ea typeface="+mn-ea"/>
                          <a:cs typeface="宋体" panose="02010600030101010101" pitchFamily="2" charset="-122"/>
                        </a:rPr>
                        <a:t>  </a:t>
                      </a:r>
                      <a:r>
                        <a:rPr lang="zh-CN" sz="1800" b="1" kern="0" dirty="0" smtClean="0">
                          <a:solidFill>
                            <a:schemeClr val="accent6"/>
                          </a:solidFill>
                          <a:latin typeface="+mn-ea"/>
                          <a:ea typeface="+mn-ea"/>
                          <a:cs typeface="宋体" panose="02010600030101010101" pitchFamily="2" charset="-122"/>
                        </a:rPr>
                        <a:t>史料</a:t>
                      </a:r>
                      <a:r>
                        <a:rPr lang="zh-CN" sz="1800" b="1" kern="0" dirty="0">
                          <a:solidFill>
                            <a:schemeClr val="accent6"/>
                          </a:solidFill>
                          <a:latin typeface="+mn-ea"/>
                          <a:ea typeface="+mn-ea"/>
                          <a:cs typeface="宋体" panose="02010600030101010101" pitchFamily="2" charset="-122"/>
                        </a:rPr>
                        <a:t>分析</a:t>
                      </a:r>
                      <a:endParaRPr lang="zh-CN" sz="1800" b="1" kern="100" dirty="0">
                        <a:solidFill>
                          <a:schemeClr val="accent6"/>
                        </a:solidFill>
                        <a:latin typeface="+mn-ea"/>
                        <a:ea typeface="+mn-ea"/>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4" name="Rectangle 3"/>
          <p:cNvSpPr>
            <a:spLocks noGrp="1" noChangeArrowheads="1"/>
          </p:cNvSpPr>
          <p:nvPr>
            <p:ph idx="1" hasCustomPrompt="1"/>
          </p:nvPr>
        </p:nvSpPr>
        <p:spPr>
          <a:xfrm>
            <a:off x="-180975" y="1457325"/>
            <a:ext cx="9324975" cy="5400675"/>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None/>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问题提出：</a:t>
            </a: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0"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工业革命的影响</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0" i="0" u="none" strike="noStrike" kern="1200" cap="none" spc="0" normalizeH="0" baseline="0" noProof="0" dirty="0" smtClean="0">
                <a:ln>
                  <a:noFill/>
                </a:ln>
                <a:solidFill>
                  <a:schemeClr val="accent6"/>
                </a:solidFill>
                <a:effectLst/>
                <a:uLnTx/>
                <a:uFillTx/>
                <a:latin typeface="+mn-lt"/>
                <a:ea typeface="+mn-ea"/>
                <a:cs typeface="+mn-cs"/>
              </a:rPr>
              <a:t> </a:t>
            </a: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专题整理</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a:t>
            </a: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工业革命与社会流动</a:t>
            </a: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0"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工业革命使英国社会阶层结构的开放性和流动性提高</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工厂主企业家集团和工厂工人成为社会结构中的重要力量</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800" b="1" i="0" u="none" strike="noStrike" kern="1200" cap="none" spc="0" normalizeH="0" baseline="0" noProof="0" dirty="0" smtClean="0">
                <a:ln>
                  <a:noFill/>
                </a:ln>
                <a:solidFill>
                  <a:schemeClr val="tx1"/>
                </a:solidFill>
                <a:effectLst/>
                <a:uLnTx/>
                <a:uFillTx/>
                <a:latin typeface="+mn-lt"/>
                <a:ea typeface="+mn-ea"/>
                <a:cs typeface="+mn-cs"/>
              </a:rPr>
              <a:t>    </a:t>
            </a:r>
            <a:endParaRPr kumimoji="0" lang="zh-CN" altLang="zh-CN" sz="24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8" name="内容占位符 2"/>
          <p:cNvSpPr>
            <a:spLocks noGrp="1"/>
          </p:cNvSpPr>
          <p:nvPr>
            <p:ph idx="1" hasCustomPrompt="1"/>
          </p:nvPr>
        </p:nvSpPr>
        <p:spPr>
          <a:xfrm>
            <a:off x="250825" y="1125538"/>
            <a:ext cx="8785225"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工业革命与劳资关系</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工业革命前英国奉行重商主义政策，不保护工人权益</a:t>
            </a:r>
            <a:r>
              <a:rPr kumimoji="0" lang="zh-CN" altLang="en-US"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工业革命时期，工资问题日益成为劳资冲突的焦点。政府采</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取了自由放任政策，基本上不加干预，使得劳工利益缺乏保护</a:t>
            </a:r>
            <a:r>
              <a:rPr kumimoji="0" lang="zh-CN" altLang="en-US"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1799</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年至</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1800</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年间，英国政府出台了《反结社法》，以强力</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干预手段来应对日益发展的劳资冲突</a:t>
            </a:r>
            <a:r>
              <a:rPr kumimoji="0" lang="zh-CN" altLang="en-US"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1825</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年至</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1850</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年期间，工会运动及合作社运动的发展，使得</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劳资间的暴力对抗减少，有组织的合法斗争发展迅猛</a:t>
            </a:r>
            <a:r>
              <a:rPr kumimoji="0" lang="zh-CN" altLang="en-US"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19</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世纪中叶后的大约</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30</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年间，政府通过《工会法》及《雇主</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与工人法》等法令调解劳资关系</a:t>
            </a:r>
            <a:r>
              <a:rPr kumimoji="0" lang="zh-CN" altLang="en-US"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19</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世纪</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80</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年代开始，英国政府注重参与劳资纠纷的调解</a:t>
            </a:r>
            <a:r>
              <a:rPr kumimoji="0" lang="zh-CN" altLang="en-US"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自</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20</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世纪以来，英国政府关于劳工工资主要采取集体谈判制</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度和协议自治原则，支持劳资双方通过集体谈判的方式协商解决</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工资等劳动条件问题，而以国家立法为补充</a:t>
            </a:r>
            <a:r>
              <a:rPr kumimoji="0" lang="zh-CN" altLang="en-US"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24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内容占位符 2"/>
          <p:cNvSpPr>
            <a:spLocks noGrp="1"/>
          </p:cNvSpPr>
          <p:nvPr>
            <p:ph idx="1" hasCustomPrompt="1"/>
          </p:nvPr>
        </p:nvSpPr>
        <p:spPr>
          <a:xfrm>
            <a:off x="395288" y="2492375"/>
            <a:ext cx="8640763" cy="4171950"/>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32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rPr>
              <a:t>    </a:t>
            </a:r>
            <a:r>
              <a:rPr kumimoji="0" lang="zh-CN" altLang="en-US" sz="2800" b="1" i="0" u="none" strike="noStrike" kern="1200" cap="none" spc="0" normalizeH="0" baseline="0" noProof="0" dirty="0" smtClean="0">
                <a:ln>
                  <a:noFill/>
                </a:ln>
                <a:solidFill>
                  <a:schemeClr val="accent6"/>
                </a:solidFill>
                <a:effectLst/>
                <a:uLnTx/>
                <a:uFillTx/>
                <a:latin typeface="+mn-ea"/>
                <a:ea typeface="+mn-ea"/>
                <a:cs typeface="+mn-cs"/>
              </a:rPr>
              <a:t>中国现代史：中国经济建设的主要成就，集中在中华人民共和国成立初期和</a:t>
            </a:r>
            <a:r>
              <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rPr>
              <a:t>20</a:t>
            </a:r>
            <a:r>
              <a:rPr kumimoji="0" lang="zh-CN" altLang="en-US" sz="2800" b="1" i="0" u="none" strike="noStrike" kern="1200" cap="none" spc="0" normalizeH="0" baseline="0" noProof="0" dirty="0" smtClean="0">
                <a:ln>
                  <a:noFill/>
                </a:ln>
                <a:solidFill>
                  <a:schemeClr val="accent6"/>
                </a:solidFill>
                <a:effectLst/>
                <a:uLnTx/>
                <a:uFillTx/>
                <a:latin typeface="+mn-ea"/>
                <a:ea typeface="+mn-ea"/>
                <a:cs typeface="+mn-cs"/>
              </a:rPr>
              <a:t>世纪八、九十年代的改革开放新时期；国际背景下中国对外政策的变化和调整；中华人民共和国时期的教育、科技成就和社会生活变迁。</a:t>
            </a:r>
            <a:endParaRPr kumimoji="0" lang="zh-CN" altLang="zh-CN" sz="2800" b="1" i="0" u="none" strike="noStrike" kern="1200" cap="none" spc="0" normalizeH="0" baseline="0" noProof="0" dirty="0" smtClean="0">
              <a:ln>
                <a:noFill/>
              </a:ln>
              <a:solidFill>
                <a:schemeClr val="accent6"/>
              </a:solidFill>
              <a:effectLst/>
              <a:uLnTx/>
              <a:uFillTx/>
              <a:latin typeface="+mn-ea"/>
              <a:ea typeface="+mn-ea"/>
              <a:cs typeface="+mn-c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2" name="内容占位符 2"/>
          <p:cNvSpPr>
            <a:spLocks noGrp="1"/>
          </p:cNvSpPr>
          <p:nvPr>
            <p:ph idx="1" hasCustomPrompt="1"/>
          </p:nvPr>
        </p:nvSpPr>
        <p:spPr>
          <a:xfrm>
            <a:off x="431800" y="1773238"/>
            <a:ext cx="87122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工业革命与城市化</a:t>
            </a:r>
            <a:endParaRPr kumimoji="0" lang="zh-CN" altLang="zh-CN" sz="2400" b="0"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近代工业城市最突出的空间结构特征就是新型工业生产性</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建筑大量涌现，使得市民的生活和工作场所得以分离，从而促</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进了城市土地功能的区分</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为满足经济发展和市民生活需要，数目庞大的各类建筑密</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集交织，并由于缺乏规划而形成极不合理的布局结构</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工业城市中开始出现新的社会阶层居所分离现象，即工业</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区、商业区、和下层居民集中在拥挤混乱的城市中心区，而中</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上阶层逐渐迁至远离市区的郊区居住</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6" name="内容占位符 2"/>
          <p:cNvSpPr>
            <a:spLocks noGrp="1"/>
          </p:cNvSpPr>
          <p:nvPr>
            <p:ph idx="1" hasCustomPrompt="1"/>
          </p:nvPr>
        </p:nvSpPr>
        <p:spPr>
          <a:xfrm>
            <a:off x="179388" y="2492375"/>
            <a:ext cx="8964613"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思维拓展</a:t>
            </a:r>
            <a:r>
              <a:rPr kumimoji="0" lang="zh-CN" altLang="en-US" sz="2400" b="1" i="0" u="none" strike="noStrike" kern="1200" cap="none" spc="0" normalizeH="0" baseline="0" noProof="0" dirty="0" smtClean="0">
                <a:ln>
                  <a:noFill/>
                </a:ln>
                <a:solidFill>
                  <a:schemeClr val="accent6"/>
                </a:solidFill>
                <a:effectLst/>
                <a:uLnTx/>
                <a:uFillTx/>
                <a:latin typeface="+mn-lt"/>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英国经济政策的调整与英国政府对待工资问题和劳资矛盾的</a:t>
            </a:r>
            <a:endPar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r>
              <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rPr>
              <a:t>态度之间有何关联</a:t>
            </a:r>
            <a:r>
              <a:rPr kumimoji="0" lang="en-US" altLang="zh-CN" sz="2400" b="1" i="0" u="none" strike="noStrike" kern="1200" cap="none" spc="0" normalizeH="0" baseline="0" noProof="0" dirty="0" smtClean="0">
                <a:ln>
                  <a:noFill/>
                </a:ln>
                <a:solidFill>
                  <a:schemeClr val="accent6"/>
                </a:solidFill>
                <a:effectLst/>
                <a:uLnTx/>
                <a:uFillTx/>
                <a:latin typeface="+mn-lt"/>
                <a:ea typeface="+mn-ea"/>
                <a:cs typeface="+mn-cs"/>
              </a:rPr>
              <a:t>?</a:t>
            </a:r>
            <a:endParaRPr kumimoji="0" lang="zh-CN" altLang="zh-CN" sz="24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2" panose="05020102010507070707" pitchFamily="18" charset="2"/>
              <a:buNone/>
              <a:defRPr/>
            </a:pPr>
            <a:endParaRPr kumimoji="0" lang="zh-CN" alt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468313" y="620713"/>
            <a:ext cx="8424863" cy="5400675"/>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altLang="zh-CN" sz="28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rPr>
              <a:t>2.</a:t>
            </a:r>
            <a:r>
              <a:rPr kumimoji="0" lang="zh-CN" altLang="en-US" sz="2800" b="1" i="0" u="none" strike="noStrike" kern="1200" cap="none" spc="0" normalizeH="0" baseline="0" noProof="0" dirty="0" smtClean="0">
                <a:ln>
                  <a:noFill/>
                </a:ln>
                <a:solidFill>
                  <a:schemeClr val="accent6"/>
                </a:solidFill>
                <a:effectLst/>
                <a:uLnTx/>
                <a:uFillTx/>
                <a:latin typeface="+mn-ea"/>
                <a:ea typeface="+mn-ea"/>
                <a:cs typeface="+mn-cs"/>
              </a:rPr>
              <a:t>理解命题“选择题主观化、材料题自主化”</a:t>
            </a:r>
            <a:endParaRPr kumimoji="0" lang="en-US" altLang="zh-CN" sz="2800" b="1" i="0" u="none" strike="noStrike" kern="1200" cap="none" spc="0" normalizeH="0" baseline="0" noProof="0" dirty="0" smtClean="0">
              <a:ln>
                <a:noFill/>
              </a:ln>
              <a:solidFill>
                <a:schemeClr val="accent6"/>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altLang="zh-CN" sz="28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2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rPr>
              <a:t> </a:t>
            </a:r>
            <a:r>
              <a:rPr kumimoji="0" lang="en-US" altLang="zh-CN" sz="2800" b="1" i="0" u="none" strike="noStrike" kern="1200" cap="none" spc="0" normalizeH="0" baseline="0" noProof="0" dirty="0" smtClean="0">
                <a:ln>
                  <a:noFill/>
                </a:ln>
                <a:solidFill>
                  <a:schemeClr val="tx1"/>
                </a:solidFill>
                <a:effectLst/>
                <a:uLnTx/>
                <a:uFillTx/>
                <a:latin typeface="宋体" panose="02010600030101010101" pitchFamily="2" charset="-122"/>
                <a:ea typeface="+mn-ea"/>
                <a:cs typeface="+mn-cs"/>
              </a:rPr>
              <a:t>   </a:t>
            </a:r>
            <a:r>
              <a:rPr kumimoji="0" lang="zh-CN" altLang="en-US"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例一  </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周</a:t>
            </a:r>
            <a:r>
              <a:rPr kumimoji="0" lang="zh-CN"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rPr>
              <a:t>灭商之后，推行分封制，如封武王弟康叔于卫，都朝歌（今河南淇县）；封周公长子伯禽于鲁，都奄（今山东曲阜）；封召公奭于燕，都蓟（今北京）。分封</a:t>
            </a:r>
            <a:endParaRPr kumimoji="0" lang="zh-CN"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A</a:t>
            </a:r>
            <a:r>
              <a:rPr kumimoji="0" lang="zh-CN"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rPr>
              <a:t>．推动了文化的交流与文化认同</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rPr>
              <a:t>	</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rPr>
              <a:t> </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B</a:t>
            </a:r>
            <a:r>
              <a:rPr kumimoji="0" lang="zh-CN"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rPr>
              <a:t>．强化了君主专制权力</a:t>
            </a:r>
            <a:endParaRPr kumimoji="0" lang="zh-CN"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C</a:t>
            </a:r>
            <a:r>
              <a:rPr kumimoji="0" lang="zh-CN"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rPr>
              <a:t>．实现了王室对地方的直接控制</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rPr>
              <a:t>	</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rPr>
              <a:t> </a:t>
            </a: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D</a:t>
            </a:r>
            <a:r>
              <a:rPr kumimoji="0" lang="zh-CN"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rPr>
              <a:t>．确立了贵族世袭</a:t>
            </a:r>
            <a:r>
              <a:rPr kumimoji="0" lang="zh-CN"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特权</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zh-CN" altLang="en-US" sz="2400" b="1" i="0" u="none" strike="noStrike" kern="1200" cap="none" spc="0" normalizeH="0" baseline="0" noProof="0" dirty="0" smtClean="0">
                <a:ln>
                  <a:noFill/>
                </a:ln>
                <a:solidFill>
                  <a:schemeClr val="accent6"/>
                </a:solidFill>
                <a:effectLst/>
                <a:uLnTx/>
                <a:uFillTx/>
                <a:latin typeface="+mn-ea"/>
                <a:ea typeface="+mn-ea"/>
                <a:cs typeface="+mn-cs"/>
              </a:rPr>
              <a:t>     选择题主观化：概念的多角度理解</a:t>
            </a: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2400" b="1" i="0" u="none" strike="noStrike" kern="1200" cap="none" spc="0" normalizeH="0" baseline="0" noProof="0" dirty="0" smtClean="0">
                <a:ln>
                  <a:noFill/>
                </a:ln>
                <a:solidFill>
                  <a:schemeClr val="accent6"/>
                </a:solidFill>
                <a:effectLst/>
                <a:uLnTx/>
                <a:uFillTx/>
                <a:latin typeface="宋体" panose="02010600030101010101" pitchFamily="2" charset="-122"/>
                <a:ea typeface="+mn-ea"/>
                <a:cs typeface="+mn-cs"/>
              </a:rPr>
              <a:t>     </a:t>
            </a:r>
            <a:endParaRPr kumimoji="0" lang="zh-CN" altLang="zh-CN" sz="2400" b="1" i="0" u="none" strike="noStrike" kern="1200" cap="none" spc="0" normalizeH="0" baseline="0" noProof="0" dirty="0">
              <a:ln>
                <a:noFill/>
              </a:ln>
              <a:solidFill>
                <a:schemeClr val="accent6"/>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内容占位符 3"/>
          <p:cNvGraphicFramePr>
            <a:graphicFrameLocks noGrp="1"/>
          </p:cNvGraphicFramePr>
          <p:nvPr>
            <p:ph idx="1"/>
          </p:nvPr>
        </p:nvGraphicFramePr>
        <p:xfrm>
          <a:off x="769938" y="1628775"/>
          <a:ext cx="7848600" cy="2892425"/>
        </p:xfrm>
        <a:graphic>
          <a:graphicData uri="http://schemas.openxmlformats.org/drawingml/2006/table">
            <a:tbl>
              <a:tblPr>
                <a:tableStyleId>{5C22544A-7EE6-4342-B048-85BDC9FD1C3A}</a:tableStyleId>
              </a:tblPr>
              <a:tblGrid>
                <a:gridCol w="2615427"/>
                <a:gridCol w="2616586"/>
                <a:gridCol w="2616586"/>
              </a:tblGrid>
              <a:tr h="581011">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皇帝纪年</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公元纪年</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zh-CN" sz="2000" b="1" kern="100">
                          <a:solidFill>
                            <a:schemeClr val="accent6"/>
                          </a:solidFill>
                          <a:effectLst/>
                          <a:latin typeface="宋体" panose="02010600030101010101" pitchFamily="2" charset="-122"/>
                          <a:ea typeface="宋体" panose="02010600030101010101" pitchFamily="2" charset="-122"/>
                        </a:rPr>
                        <a:t>郡级政区</a:t>
                      </a:r>
                      <a:endParaRPr lang="zh-CN" sz="2000" b="1" kern="100">
                        <a:solidFill>
                          <a:schemeClr val="accent6"/>
                        </a:solidFill>
                        <a:effectLst/>
                        <a:latin typeface="宋体" panose="02010600030101010101" pitchFamily="2" charset="-122"/>
                        <a:ea typeface="宋体" panose="02010600030101010101" pitchFamily="2" charset="-122"/>
                      </a:endParaRPr>
                    </a:p>
                  </a:txBody>
                  <a:tcPr marL="68578" marR="68578" marT="0" marB="0"/>
                </a:tc>
              </a:tr>
              <a:tr h="581011">
                <a:tc>
                  <a:txBody>
                    <a:bodyPr/>
                    <a:lstStyle/>
                    <a:p>
                      <a:pPr algn="ctr">
                        <a:lnSpc>
                          <a:spcPct val="150000"/>
                        </a:lnSpc>
                        <a:spcAft>
                          <a:spcPts val="0"/>
                        </a:spcAft>
                      </a:pPr>
                      <a:r>
                        <a:rPr lang="zh-CN" sz="2000" b="1" kern="100">
                          <a:solidFill>
                            <a:schemeClr val="accent6"/>
                          </a:solidFill>
                          <a:effectLst/>
                          <a:latin typeface="宋体" panose="02010600030101010101" pitchFamily="2" charset="-122"/>
                          <a:ea typeface="宋体" panose="02010600030101010101" pitchFamily="2" charset="-122"/>
                        </a:rPr>
                        <a:t>汉高帝十二年</a:t>
                      </a:r>
                      <a:endParaRPr lang="zh-CN" sz="2000" b="1" kern="10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前</a:t>
                      </a:r>
                      <a:r>
                        <a:rPr lang="en-US" sz="2000" b="1" kern="100" dirty="0">
                          <a:solidFill>
                            <a:schemeClr val="accent6"/>
                          </a:solidFill>
                          <a:effectLst/>
                          <a:latin typeface="宋体" panose="02010600030101010101" pitchFamily="2" charset="-122"/>
                          <a:ea typeface="宋体" panose="02010600030101010101" pitchFamily="2" charset="-122"/>
                        </a:rPr>
                        <a:t>195</a:t>
                      </a:r>
                      <a:r>
                        <a:rPr lang="zh-CN" sz="2000" b="1" kern="100" dirty="0">
                          <a:solidFill>
                            <a:schemeClr val="accent6"/>
                          </a:solidFill>
                          <a:effectLst/>
                          <a:latin typeface="宋体" panose="02010600030101010101" pitchFamily="2" charset="-122"/>
                          <a:ea typeface="宋体" panose="02010600030101010101" pitchFamily="2" charset="-122"/>
                        </a:rPr>
                        <a:t>年</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15</a:t>
                      </a:r>
                      <a:r>
                        <a:rPr lang="zh-CN" sz="2000" b="1" kern="100" dirty="0">
                          <a:solidFill>
                            <a:schemeClr val="accent6"/>
                          </a:solidFill>
                          <a:effectLst/>
                          <a:latin typeface="宋体" panose="02010600030101010101" pitchFamily="2" charset="-122"/>
                          <a:ea typeface="宋体" panose="02010600030101010101" pitchFamily="2" charset="-122"/>
                        </a:rPr>
                        <a:t>郡</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r>
              <a:tr h="568381">
                <a:tc>
                  <a:txBody>
                    <a:bodyPr/>
                    <a:lstStyle/>
                    <a:p>
                      <a:pPr algn="ctr">
                        <a:lnSpc>
                          <a:spcPct val="150000"/>
                        </a:lnSpc>
                        <a:spcAft>
                          <a:spcPts val="0"/>
                        </a:spcAft>
                      </a:pPr>
                      <a:r>
                        <a:rPr lang="zh-CN" sz="2000" b="1" kern="100">
                          <a:solidFill>
                            <a:schemeClr val="accent6"/>
                          </a:solidFill>
                          <a:effectLst/>
                          <a:latin typeface="宋体" panose="02010600030101010101" pitchFamily="2" charset="-122"/>
                          <a:ea typeface="宋体" panose="02010600030101010101" pitchFamily="2" charset="-122"/>
                        </a:rPr>
                        <a:t>汉文帝十六年</a:t>
                      </a:r>
                      <a:endParaRPr lang="zh-CN" sz="2000" b="1" kern="10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前</a:t>
                      </a:r>
                      <a:r>
                        <a:rPr lang="en-US" sz="2000" b="1" kern="100" dirty="0">
                          <a:solidFill>
                            <a:schemeClr val="accent6"/>
                          </a:solidFill>
                          <a:effectLst/>
                          <a:latin typeface="宋体" panose="02010600030101010101" pitchFamily="2" charset="-122"/>
                          <a:ea typeface="宋体" panose="02010600030101010101" pitchFamily="2" charset="-122"/>
                        </a:rPr>
                        <a:t>164</a:t>
                      </a:r>
                      <a:r>
                        <a:rPr lang="zh-CN" sz="2000" b="1" kern="100" dirty="0">
                          <a:solidFill>
                            <a:schemeClr val="accent6"/>
                          </a:solidFill>
                          <a:effectLst/>
                          <a:latin typeface="宋体" panose="02010600030101010101" pitchFamily="2" charset="-122"/>
                          <a:ea typeface="宋体" panose="02010600030101010101" pitchFamily="2" charset="-122"/>
                        </a:rPr>
                        <a:t>年</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nchor="ctr"/>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24</a:t>
                      </a:r>
                      <a:r>
                        <a:rPr lang="zh-CN" sz="2000" b="1" kern="100" dirty="0">
                          <a:solidFill>
                            <a:schemeClr val="accent6"/>
                          </a:solidFill>
                          <a:effectLst/>
                          <a:latin typeface="宋体" panose="02010600030101010101" pitchFamily="2" charset="-122"/>
                          <a:ea typeface="宋体" panose="02010600030101010101" pitchFamily="2" charset="-122"/>
                        </a:rPr>
                        <a:t>郡</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r>
              <a:tr h="581011">
                <a:tc>
                  <a:txBody>
                    <a:bodyPr/>
                    <a:lstStyle/>
                    <a:p>
                      <a:pPr algn="ctr">
                        <a:lnSpc>
                          <a:spcPct val="150000"/>
                        </a:lnSpc>
                        <a:spcAft>
                          <a:spcPts val="0"/>
                        </a:spcAft>
                      </a:pPr>
                      <a:r>
                        <a:rPr lang="zh-CN" sz="2000" b="1" kern="100">
                          <a:solidFill>
                            <a:schemeClr val="accent6"/>
                          </a:solidFill>
                          <a:effectLst/>
                          <a:latin typeface="宋体" panose="02010600030101010101" pitchFamily="2" charset="-122"/>
                          <a:ea typeface="宋体" panose="02010600030101010101" pitchFamily="2" charset="-122"/>
                        </a:rPr>
                        <a:t>汉景帝中六年</a:t>
                      </a:r>
                      <a:endParaRPr lang="zh-CN" sz="2000" b="1" kern="10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前</a:t>
                      </a:r>
                      <a:r>
                        <a:rPr lang="en-US" sz="2000" b="1" kern="100" dirty="0">
                          <a:solidFill>
                            <a:schemeClr val="accent6"/>
                          </a:solidFill>
                          <a:effectLst/>
                          <a:latin typeface="宋体" panose="02010600030101010101" pitchFamily="2" charset="-122"/>
                          <a:ea typeface="宋体" panose="02010600030101010101" pitchFamily="2" charset="-122"/>
                        </a:rPr>
                        <a:t>144</a:t>
                      </a:r>
                      <a:r>
                        <a:rPr lang="zh-CN" sz="2000" b="1" kern="100" dirty="0">
                          <a:solidFill>
                            <a:schemeClr val="accent6"/>
                          </a:solidFill>
                          <a:effectLst/>
                          <a:latin typeface="宋体" panose="02010600030101010101" pitchFamily="2" charset="-122"/>
                          <a:ea typeface="宋体" panose="02010600030101010101" pitchFamily="2" charset="-122"/>
                        </a:rPr>
                        <a:t>年</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nchor="ctr"/>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68</a:t>
                      </a:r>
                      <a:r>
                        <a:rPr lang="zh-CN" sz="2000" b="1" kern="100" dirty="0">
                          <a:solidFill>
                            <a:schemeClr val="accent6"/>
                          </a:solidFill>
                          <a:effectLst/>
                          <a:latin typeface="宋体" panose="02010600030101010101" pitchFamily="2" charset="-122"/>
                          <a:ea typeface="宋体" panose="02010600030101010101" pitchFamily="2" charset="-122"/>
                        </a:rPr>
                        <a:t>郡、国</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r>
              <a:tr h="581011">
                <a:tc>
                  <a:txBody>
                    <a:bodyPr/>
                    <a:lstStyle/>
                    <a:p>
                      <a:pPr algn="ctr">
                        <a:lnSpc>
                          <a:spcPct val="150000"/>
                        </a:lnSpc>
                        <a:spcAft>
                          <a:spcPts val="0"/>
                        </a:spcAft>
                      </a:pPr>
                      <a:r>
                        <a:rPr lang="zh-CN" sz="2000" b="1" kern="100">
                          <a:solidFill>
                            <a:schemeClr val="accent6"/>
                          </a:solidFill>
                          <a:effectLst/>
                          <a:latin typeface="宋体" panose="02010600030101010101" pitchFamily="2" charset="-122"/>
                          <a:ea typeface="宋体" panose="02010600030101010101" pitchFamily="2" charset="-122"/>
                        </a:rPr>
                        <a:t>汉武帝元封五年</a:t>
                      </a:r>
                      <a:endParaRPr lang="zh-CN" sz="2000" b="1" kern="10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spcAft>
                          <a:spcPts val="0"/>
                        </a:spcAft>
                      </a:pPr>
                      <a:r>
                        <a:rPr lang="zh-CN" sz="2000" b="1" kern="100">
                          <a:solidFill>
                            <a:schemeClr val="accent6"/>
                          </a:solidFill>
                          <a:effectLst/>
                          <a:latin typeface="宋体" panose="02010600030101010101" pitchFamily="2" charset="-122"/>
                          <a:ea typeface="宋体" panose="02010600030101010101" pitchFamily="2" charset="-122"/>
                        </a:rPr>
                        <a:t>前</a:t>
                      </a:r>
                      <a:r>
                        <a:rPr lang="en-US" sz="2000" b="1" kern="100">
                          <a:solidFill>
                            <a:schemeClr val="accent6"/>
                          </a:solidFill>
                          <a:effectLst/>
                          <a:latin typeface="宋体" panose="02010600030101010101" pitchFamily="2" charset="-122"/>
                          <a:ea typeface="宋体" panose="02010600030101010101" pitchFamily="2" charset="-122"/>
                        </a:rPr>
                        <a:t>106</a:t>
                      </a:r>
                      <a:r>
                        <a:rPr lang="zh-CN" sz="2000" b="1" kern="100">
                          <a:solidFill>
                            <a:schemeClr val="accent6"/>
                          </a:solidFill>
                          <a:effectLst/>
                          <a:latin typeface="宋体" panose="02010600030101010101" pitchFamily="2" charset="-122"/>
                          <a:ea typeface="宋体" panose="02010600030101010101" pitchFamily="2" charset="-122"/>
                        </a:rPr>
                        <a:t>年</a:t>
                      </a:r>
                      <a:endParaRPr lang="zh-CN" sz="2000" b="1" kern="100">
                        <a:solidFill>
                          <a:schemeClr val="accent6"/>
                        </a:solidFill>
                        <a:effectLst/>
                        <a:latin typeface="宋体" panose="02010600030101010101" pitchFamily="2" charset="-122"/>
                        <a:ea typeface="宋体" panose="02010600030101010101" pitchFamily="2" charset="-122"/>
                      </a:endParaRPr>
                    </a:p>
                  </a:txBody>
                  <a:tcPr marL="68578" marR="68578" marT="0" marB="0" anchor="ctr"/>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108</a:t>
                      </a:r>
                      <a:r>
                        <a:rPr lang="zh-CN" sz="2000" b="1" kern="100" dirty="0">
                          <a:solidFill>
                            <a:schemeClr val="accent6"/>
                          </a:solidFill>
                          <a:effectLst/>
                          <a:latin typeface="宋体" panose="02010600030101010101" pitchFamily="2" charset="-122"/>
                          <a:ea typeface="宋体" panose="02010600030101010101" pitchFamily="2" charset="-122"/>
                        </a:rPr>
                        <a:t>郡、国</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r>
            </a:tbl>
          </a:graphicData>
        </a:graphic>
      </p:graphicFrame>
      <p:sp>
        <p:nvSpPr>
          <p:cNvPr id="51228" name="矩形 4"/>
          <p:cNvSpPr>
            <a:spLocks noChangeArrowheads="1"/>
          </p:cNvSpPr>
          <p:nvPr/>
        </p:nvSpPr>
        <p:spPr bwMode="auto">
          <a:xfrm>
            <a:off x="107950" y="4508500"/>
            <a:ext cx="8712200" cy="3170238"/>
          </a:xfrm>
          <a:prstGeom prst="rect">
            <a:avLst/>
          </a:prstGeom>
          <a:noFill/>
          <a:ln w="9525">
            <a:noFill/>
            <a:miter lim="800000"/>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     </a:t>
            </a:r>
            <a:r>
              <a:rPr kumimoji="0" lang="zh-CN" altLang="en-US"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上</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表为西汉朝廷直接管辖的郡级政区变化表。据此可知</a:t>
            </a:r>
            <a:endPar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A</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．诸侯王国与朝廷矛盾渐趋激化</a:t>
            </a: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B</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．中央行政体制进行了调整</a:t>
            </a:r>
            <a:endPar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C</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．朝廷解决边患的条件更加成熟 </a:t>
            </a: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D</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．王国控制的区域日益扩大</a:t>
            </a: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a:t>
            </a:r>
            <a:r>
              <a:rPr kumimoji="0" lang="zh-CN" altLang="en-US" sz="2000" b="1" i="0" u="none" strike="noStrike" kern="1200" cap="none" spc="0" normalizeH="0" baseline="0" noProof="0" dirty="0">
                <a:ln>
                  <a:noFill/>
                </a:ln>
                <a:solidFill>
                  <a:schemeClr val="accent6"/>
                </a:solidFill>
                <a:effectLst/>
                <a:uLnTx/>
                <a:uFillTx/>
                <a:latin typeface="+mn-ea"/>
                <a:ea typeface="宋体" panose="02010600030101010101" pitchFamily="2" charset="-122"/>
                <a:cs typeface="+mn-cs"/>
              </a:rPr>
              <a:t>选择题主观化：历史主题的理解与整理</a:t>
            </a: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p:txBody>
      </p:sp>
      <p:sp>
        <p:nvSpPr>
          <p:cNvPr id="51229" name="矩形 5"/>
          <p:cNvSpPr>
            <a:spLocks noChangeArrowheads="1"/>
          </p:cNvSpPr>
          <p:nvPr/>
        </p:nvSpPr>
        <p:spPr bwMode="auto">
          <a:xfrm>
            <a:off x="703263" y="1017588"/>
            <a:ext cx="4572000" cy="461963"/>
          </a:xfrm>
          <a:prstGeom prst="rect">
            <a:avLst/>
          </a:prstGeom>
          <a:noFill/>
          <a:ln w="9525">
            <a:noFill/>
            <a:miter lim="800000"/>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例二</a:t>
            </a:r>
            <a:endParaRPr kumimoji="0" lang="zh-CN"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内容占位符 3"/>
          <p:cNvGraphicFramePr>
            <a:graphicFrameLocks noGrp="1"/>
          </p:cNvGraphicFramePr>
          <p:nvPr>
            <p:ph idx="1"/>
          </p:nvPr>
        </p:nvGraphicFramePr>
        <p:xfrm>
          <a:off x="395288" y="404813"/>
          <a:ext cx="8424863" cy="4114800"/>
        </p:xfrm>
        <a:graphic>
          <a:graphicData uri="http://schemas.openxmlformats.org/drawingml/2006/table">
            <a:tbl>
              <a:tblPr>
                <a:tableStyleId>{5C22544A-7EE6-4342-B048-85BDC9FD1C3A}</a:tableStyleId>
              </a:tblPr>
              <a:tblGrid>
                <a:gridCol w="5586038"/>
                <a:gridCol w="2838824"/>
              </a:tblGrid>
              <a:tr h="432047">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记述</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9" marR="68579" marT="0" marB="0"/>
                </a:tc>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出处</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9" marR="68579" marT="0" marB="0"/>
                </a:tc>
              </a:tr>
              <a:tr h="792088">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“秦王（李世民）与薛举大战于泾州，我师败绩。”</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9" marR="68579" marT="0" marB="0"/>
                </a:tc>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《旧唐书·高祖本纪》</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9" marR="68579" marT="0" marB="0"/>
                </a:tc>
              </a:tr>
              <a:tr h="669205">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“薛举寇泾州，太宗（李世民）率众讨之，不利而旋。”</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9" marR="68579" marT="0" marB="0"/>
                </a:tc>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《旧唐书·太宗本纪》</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9" marR="68579" marT="0" marB="0"/>
                </a:tc>
              </a:tr>
              <a:tr h="690338">
                <a:tc>
                  <a:txBody>
                    <a:bodyPr/>
                    <a:lstStyle/>
                    <a:p>
                      <a:pPr algn="just">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“秦王世民为西讨元帅……刘文静（唐朝将领）及薛举战于泾州，败绩。”</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9" marR="68579" marT="0" marB="0"/>
                </a:tc>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《新唐书·高祖本纪》</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9" marR="68579" marT="0" marB="0" anchor="ctr"/>
                </a:tc>
              </a:tr>
              <a:tr h="864569">
                <a:tc>
                  <a:txBody>
                    <a:bodyPr/>
                    <a:lstStyle/>
                    <a:p>
                      <a:pPr algn="just">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“薛举寇泾州，太宗为西讨元帅，进位雍州牧。七月，太宗有疾，诸将为举所败。”</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9" marR="68579" marT="0" marB="0"/>
                </a:tc>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《新唐书·太宗本纪》</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9" marR="68579" marT="0" marB="0" anchor="ctr"/>
                </a:tc>
              </a:tr>
            </a:tbl>
          </a:graphicData>
        </a:graphic>
      </p:graphicFrame>
      <p:sp>
        <p:nvSpPr>
          <p:cNvPr id="52246" name="矩形 4"/>
          <p:cNvSpPr>
            <a:spLocks noChangeArrowheads="1"/>
          </p:cNvSpPr>
          <p:nvPr/>
        </p:nvSpPr>
        <p:spPr bwMode="auto">
          <a:xfrm>
            <a:off x="250825" y="4437063"/>
            <a:ext cx="8713788" cy="2554288"/>
          </a:xfrm>
          <a:prstGeom prst="rect">
            <a:avLst/>
          </a:prstGeom>
          <a:noFill/>
          <a:ln w="9525">
            <a:noFill/>
            <a:miter lim="800000"/>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上</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表为不同史籍关于唐武德元年同一事件的历史叙述。据此能够被认定的历史事实是</a:t>
            </a:r>
            <a:endPar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A</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．皇帝李世民与薛举战于泾州</a:t>
            </a: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B</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．刘文静是战役中唐军的主帅</a:t>
            </a:r>
            <a:endPar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C</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．唐军与薛举在泾州作战失败</a:t>
            </a: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D</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．李世民患病导致了战役失败</a:t>
            </a: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chemeClr val="accent6"/>
                </a:solidFill>
                <a:effectLst/>
                <a:uLnTx/>
                <a:uFillTx/>
                <a:latin typeface="+mn-ea"/>
                <a:ea typeface="宋体" panose="02010600030101010101" pitchFamily="2" charset="-122"/>
                <a:cs typeface="+mn-cs"/>
              </a:rPr>
              <a:t>选择题主观化：史学素养的考查</a:t>
            </a: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p:txBody>
      </p:sp>
      <p:sp>
        <p:nvSpPr>
          <p:cNvPr id="52247" name="矩形 5"/>
          <p:cNvSpPr>
            <a:spLocks noChangeArrowheads="1"/>
          </p:cNvSpPr>
          <p:nvPr/>
        </p:nvSpPr>
        <p:spPr bwMode="auto">
          <a:xfrm>
            <a:off x="395288" y="434975"/>
            <a:ext cx="4572000" cy="400050"/>
          </a:xfrm>
          <a:prstGeom prst="rect">
            <a:avLst/>
          </a:prstGeom>
          <a:noFill/>
          <a:ln w="9525">
            <a:noFill/>
            <a:miter lim="800000"/>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例三</a:t>
            </a:r>
            <a:endPar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内容占位符 3"/>
          <p:cNvGraphicFramePr>
            <a:graphicFrameLocks noGrp="1"/>
          </p:cNvGraphicFramePr>
          <p:nvPr>
            <p:ph idx="1"/>
          </p:nvPr>
        </p:nvGraphicFramePr>
        <p:xfrm>
          <a:off x="303213" y="1268413"/>
          <a:ext cx="8640763" cy="2813050"/>
        </p:xfrm>
        <a:graphic>
          <a:graphicData uri="http://schemas.openxmlformats.org/drawingml/2006/table">
            <a:tbl>
              <a:tblPr>
                <a:tableStyleId>{5C22544A-7EE6-4342-B048-85BDC9FD1C3A}</a:tableStyleId>
              </a:tblPr>
              <a:tblGrid>
                <a:gridCol w="2484175"/>
                <a:gridCol w="1291147"/>
                <a:gridCol w="2045017"/>
                <a:gridCol w="2820422"/>
              </a:tblGrid>
              <a:tr h="468842">
                <a:tc gridSpan="4">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英国国民总收入变化表</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hMerge="1">
                  <a:tcPr/>
                </a:tc>
                <a:tc hMerge="1">
                  <a:tcPr/>
                </a:tc>
                <a:tc hMerge="1">
                  <a:tcPr/>
                </a:tc>
              </a:tr>
              <a:tr h="468842">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年份</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约</a:t>
                      </a:r>
                      <a:r>
                        <a:rPr lang="en-US" sz="2000" b="1" kern="100" dirty="0">
                          <a:solidFill>
                            <a:schemeClr val="accent6"/>
                          </a:solidFill>
                          <a:effectLst/>
                          <a:latin typeface="宋体" panose="02010600030101010101" pitchFamily="2" charset="-122"/>
                          <a:ea typeface="宋体" panose="02010600030101010101" pitchFamily="2" charset="-122"/>
                        </a:rPr>
                        <a:t>1770</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约</a:t>
                      </a:r>
                      <a:r>
                        <a:rPr lang="en-US" sz="2000" b="1" kern="100" dirty="0">
                          <a:solidFill>
                            <a:schemeClr val="accent6"/>
                          </a:solidFill>
                          <a:effectLst/>
                          <a:latin typeface="宋体" panose="02010600030101010101" pitchFamily="2" charset="-122"/>
                          <a:ea typeface="宋体" panose="02010600030101010101" pitchFamily="2" charset="-122"/>
                        </a:rPr>
                        <a:t>1790</a:t>
                      </a:r>
                      <a:r>
                        <a:rPr lang="zh-CN" sz="2000" b="1" kern="100" dirty="0">
                          <a:solidFill>
                            <a:schemeClr val="accent6"/>
                          </a:solidFill>
                          <a:effectLst/>
                          <a:latin typeface="宋体" panose="02010600030101010101" pitchFamily="2" charset="-122"/>
                          <a:ea typeface="宋体" panose="02010600030101010101" pitchFamily="2" charset="-122"/>
                        </a:rPr>
                        <a:t>～</a:t>
                      </a:r>
                      <a:r>
                        <a:rPr lang="en-US" sz="2000" b="1" kern="100" dirty="0">
                          <a:solidFill>
                            <a:schemeClr val="accent6"/>
                          </a:solidFill>
                          <a:effectLst/>
                          <a:latin typeface="宋体" panose="02010600030101010101" pitchFamily="2" charset="-122"/>
                          <a:ea typeface="宋体" panose="02010600030101010101" pitchFamily="2" charset="-122"/>
                        </a:rPr>
                        <a:t>1793</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约</a:t>
                      </a:r>
                      <a:r>
                        <a:rPr lang="en-US" sz="2000" b="1" kern="100" dirty="0">
                          <a:solidFill>
                            <a:schemeClr val="accent6"/>
                          </a:solidFill>
                          <a:effectLst/>
                          <a:latin typeface="宋体" panose="02010600030101010101" pitchFamily="2" charset="-122"/>
                          <a:ea typeface="宋体" panose="02010600030101010101" pitchFamily="2" charset="-122"/>
                        </a:rPr>
                        <a:t>1830</a:t>
                      </a:r>
                      <a:r>
                        <a:rPr lang="zh-CN" sz="2000" b="1" kern="100" dirty="0">
                          <a:solidFill>
                            <a:schemeClr val="accent6"/>
                          </a:solidFill>
                          <a:effectLst/>
                          <a:latin typeface="宋体" panose="02010600030101010101" pitchFamily="2" charset="-122"/>
                          <a:ea typeface="宋体" panose="02010600030101010101" pitchFamily="2" charset="-122"/>
                        </a:rPr>
                        <a:t>～</a:t>
                      </a:r>
                      <a:r>
                        <a:rPr lang="en-US" sz="2000" b="1" kern="100" dirty="0">
                          <a:solidFill>
                            <a:schemeClr val="accent6"/>
                          </a:solidFill>
                          <a:effectLst/>
                          <a:latin typeface="宋体" panose="02010600030101010101" pitchFamily="2" charset="-122"/>
                          <a:ea typeface="宋体" panose="02010600030101010101" pitchFamily="2" charset="-122"/>
                        </a:rPr>
                        <a:t>1835</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r>
              <a:tr h="468842">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数额（百万英镑）</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140</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175</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360</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r>
              <a:tr h="468842">
                <a:tc gridSpan="4">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英国工人实际工资变化表（即按实际购买力计算的工资，</a:t>
                      </a:r>
                      <a:r>
                        <a:rPr lang="en-US" sz="2000" b="1" kern="100" dirty="0">
                          <a:solidFill>
                            <a:schemeClr val="accent6"/>
                          </a:solidFill>
                          <a:effectLst/>
                          <a:latin typeface="宋体" panose="02010600030101010101" pitchFamily="2" charset="-122"/>
                          <a:ea typeface="宋体" panose="02010600030101010101" pitchFamily="2" charset="-122"/>
                        </a:rPr>
                        <a:t>1851</a:t>
                      </a:r>
                      <a:r>
                        <a:rPr lang="zh-CN" sz="2000" b="1" kern="100" dirty="0">
                          <a:solidFill>
                            <a:schemeClr val="accent6"/>
                          </a:solidFill>
                          <a:effectLst/>
                          <a:latin typeface="宋体" panose="02010600030101010101" pitchFamily="2" charset="-122"/>
                          <a:ea typeface="宋体" panose="02010600030101010101" pitchFamily="2" charset="-122"/>
                        </a:rPr>
                        <a:t>年为</a:t>
                      </a:r>
                      <a:r>
                        <a:rPr lang="en-US" sz="2000" b="1" kern="100" dirty="0">
                          <a:solidFill>
                            <a:schemeClr val="accent6"/>
                          </a:solidFill>
                          <a:effectLst/>
                          <a:latin typeface="宋体" panose="02010600030101010101" pitchFamily="2" charset="-122"/>
                          <a:ea typeface="宋体" panose="02010600030101010101" pitchFamily="2" charset="-122"/>
                        </a:rPr>
                        <a:t>100</a:t>
                      </a:r>
                      <a:r>
                        <a:rPr lang="zh-CN" sz="2000" b="1" kern="100" dirty="0">
                          <a:solidFill>
                            <a:schemeClr val="accent6"/>
                          </a:solidFill>
                          <a:effectLst/>
                          <a:latin typeface="宋体" panose="02010600030101010101" pitchFamily="2" charset="-122"/>
                          <a:ea typeface="宋体" panose="02010600030101010101" pitchFamily="2" charset="-122"/>
                        </a:rPr>
                        <a:t>。）</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hMerge="1">
                  <a:tcPr/>
                </a:tc>
                <a:tc hMerge="1">
                  <a:tcPr/>
                </a:tc>
                <a:tc hMerge="1">
                  <a:tcPr/>
                </a:tc>
              </a:tr>
              <a:tr h="468842">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年份</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1755</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1797</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1835</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r>
              <a:tr h="468842">
                <a:tc>
                  <a:txBody>
                    <a:bodyPr/>
                    <a:lstStyle/>
                    <a:p>
                      <a:pPr algn="ctr">
                        <a:lnSpc>
                          <a:spcPct val="150000"/>
                        </a:lnSpc>
                        <a:spcAft>
                          <a:spcPts val="0"/>
                        </a:spcAft>
                      </a:pPr>
                      <a:r>
                        <a:rPr lang="zh-CN" sz="2000" b="1" kern="100" dirty="0">
                          <a:solidFill>
                            <a:schemeClr val="accent6"/>
                          </a:solidFill>
                          <a:effectLst/>
                          <a:latin typeface="宋体" panose="02010600030101010101" pitchFamily="2" charset="-122"/>
                          <a:ea typeface="宋体" panose="02010600030101010101" pitchFamily="2" charset="-122"/>
                        </a:rPr>
                        <a:t>指数</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42</a:t>
                      </a:r>
                      <a:r>
                        <a:rPr lang="zh-CN" sz="2000" b="1" kern="100" dirty="0">
                          <a:solidFill>
                            <a:schemeClr val="accent6"/>
                          </a:solidFill>
                          <a:effectLst/>
                          <a:latin typeface="宋体" panose="02010600030101010101" pitchFamily="2" charset="-122"/>
                          <a:ea typeface="宋体" panose="02010600030101010101" pitchFamily="2" charset="-122"/>
                        </a:rPr>
                        <a:t>．</a:t>
                      </a:r>
                      <a:r>
                        <a:rPr lang="en-US" sz="2000" b="1" kern="100" dirty="0">
                          <a:solidFill>
                            <a:schemeClr val="accent6"/>
                          </a:solidFill>
                          <a:effectLst/>
                          <a:latin typeface="宋体" panose="02010600030101010101" pitchFamily="2" charset="-122"/>
                          <a:ea typeface="宋体" panose="02010600030101010101" pitchFamily="2" charset="-122"/>
                        </a:rPr>
                        <a:t>74</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42</a:t>
                      </a:r>
                      <a:r>
                        <a:rPr lang="zh-CN" sz="2000" b="1" kern="100" dirty="0">
                          <a:solidFill>
                            <a:schemeClr val="accent6"/>
                          </a:solidFill>
                          <a:effectLst/>
                          <a:latin typeface="宋体" panose="02010600030101010101" pitchFamily="2" charset="-122"/>
                          <a:ea typeface="宋体" panose="02010600030101010101" pitchFamily="2" charset="-122"/>
                        </a:rPr>
                        <a:t>．</a:t>
                      </a:r>
                      <a:r>
                        <a:rPr lang="en-US" sz="2000" b="1" kern="100" dirty="0">
                          <a:solidFill>
                            <a:schemeClr val="accent6"/>
                          </a:solidFill>
                          <a:effectLst/>
                          <a:latin typeface="宋体" panose="02010600030101010101" pitchFamily="2" charset="-122"/>
                          <a:ea typeface="宋体" panose="02010600030101010101" pitchFamily="2" charset="-122"/>
                        </a:rPr>
                        <a:t>48</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c>
                  <a:txBody>
                    <a:bodyPr/>
                    <a:lstStyle/>
                    <a:p>
                      <a:pPr algn="ctr">
                        <a:lnSpc>
                          <a:spcPct val="150000"/>
                        </a:lnSpc>
                        <a:spcAft>
                          <a:spcPts val="0"/>
                        </a:spcAft>
                      </a:pPr>
                      <a:r>
                        <a:rPr lang="en-US" sz="2000" b="1" kern="100" dirty="0">
                          <a:solidFill>
                            <a:schemeClr val="accent6"/>
                          </a:solidFill>
                          <a:effectLst/>
                          <a:latin typeface="宋体" panose="02010600030101010101" pitchFamily="2" charset="-122"/>
                          <a:ea typeface="宋体" panose="02010600030101010101" pitchFamily="2" charset="-122"/>
                        </a:rPr>
                        <a:t>78</a:t>
                      </a:r>
                      <a:r>
                        <a:rPr lang="zh-CN" sz="2000" b="1" kern="100" dirty="0">
                          <a:solidFill>
                            <a:schemeClr val="accent6"/>
                          </a:solidFill>
                          <a:effectLst/>
                          <a:latin typeface="宋体" panose="02010600030101010101" pitchFamily="2" charset="-122"/>
                          <a:ea typeface="宋体" panose="02010600030101010101" pitchFamily="2" charset="-122"/>
                        </a:rPr>
                        <a:t>．</a:t>
                      </a:r>
                      <a:r>
                        <a:rPr lang="en-US" sz="2000" b="1" kern="100" dirty="0">
                          <a:solidFill>
                            <a:schemeClr val="accent6"/>
                          </a:solidFill>
                          <a:effectLst/>
                          <a:latin typeface="宋体" panose="02010600030101010101" pitchFamily="2" charset="-122"/>
                          <a:ea typeface="宋体" panose="02010600030101010101" pitchFamily="2" charset="-122"/>
                        </a:rPr>
                        <a:t>69</a:t>
                      </a:r>
                      <a:endParaRPr lang="zh-CN" sz="2000" b="1" kern="100" dirty="0">
                        <a:solidFill>
                          <a:schemeClr val="accent6"/>
                        </a:solidFill>
                        <a:effectLst/>
                        <a:latin typeface="宋体" panose="02010600030101010101" pitchFamily="2" charset="-122"/>
                        <a:ea typeface="宋体" panose="02010600030101010101" pitchFamily="2" charset="-122"/>
                      </a:endParaRPr>
                    </a:p>
                  </a:txBody>
                  <a:tcPr marL="68578" marR="68578" marT="0" marB="0"/>
                </a:tc>
              </a:tr>
            </a:tbl>
          </a:graphicData>
        </a:graphic>
      </p:graphicFrame>
      <p:sp>
        <p:nvSpPr>
          <p:cNvPr id="59428" name="矩形 4"/>
          <p:cNvSpPr>
            <a:spLocks noChangeArrowheads="1"/>
          </p:cNvSpPr>
          <p:nvPr/>
        </p:nvSpPr>
        <p:spPr bwMode="auto">
          <a:xfrm>
            <a:off x="503238" y="4076700"/>
            <a:ext cx="8640763" cy="2924175"/>
          </a:xfrm>
          <a:prstGeom prst="rect">
            <a:avLst/>
          </a:prstGeom>
          <a:noFill/>
          <a:ln w="9525">
            <a:noFill/>
            <a:miter lim="800000"/>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    </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综合</a:t>
            </a:r>
            <a:r>
              <a:rPr kumimoji="0" lang="zh-CN" altLang="en-US"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上</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表可知，在工业革命期间，英国</a:t>
            </a:r>
            <a:endPar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A</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．工人实际收入与经济发展同步增长</a:t>
            </a: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a:t>
            </a: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B</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．经济快速发展依赖于廉价的劳动力</a:t>
            </a:r>
            <a:endPar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C</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．工人生活整体上没有改善</a:t>
            </a: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a:t>
            </a: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D</a:t>
            </a:r>
            <a:r>
              <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．社会贫富差距进一步拉大</a:t>
            </a: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     </a:t>
            </a:r>
            <a:r>
              <a:rPr kumimoji="0" lang="zh-CN" altLang="en-US" sz="2000" b="1" i="0" u="none" strike="noStrike" kern="1200" cap="none" spc="0" normalizeH="0" baseline="0" noProof="0" dirty="0">
                <a:ln>
                  <a:noFill/>
                </a:ln>
                <a:solidFill>
                  <a:schemeClr val="accent6"/>
                </a:solidFill>
                <a:effectLst/>
                <a:uLnTx/>
                <a:uFillTx/>
                <a:latin typeface="+mn-ea"/>
                <a:ea typeface="宋体" panose="02010600030101010101" pitchFamily="2" charset="-122"/>
                <a:cs typeface="+mn-cs"/>
              </a:rPr>
              <a:t>选择题主观化：学习方法的灵活</a:t>
            </a: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p:txBody>
      </p:sp>
      <p:sp>
        <p:nvSpPr>
          <p:cNvPr id="59429" name="矩形 5"/>
          <p:cNvSpPr>
            <a:spLocks noChangeArrowheads="1"/>
          </p:cNvSpPr>
          <p:nvPr/>
        </p:nvSpPr>
        <p:spPr bwMode="auto">
          <a:xfrm>
            <a:off x="468313" y="692150"/>
            <a:ext cx="4572000" cy="400050"/>
          </a:xfrm>
          <a:prstGeom prst="rect">
            <a:avLst/>
          </a:prstGeom>
          <a:noFill/>
          <a:ln w="9525">
            <a:noFill/>
            <a:miter lim="800000"/>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rPr>
              <a:t>例四</a:t>
            </a:r>
            <a:endParaRPr kumimoji="0" lang="zh-CN" altLang="zh-CN" sz="20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Rectangle 4"/>
          <p:cNvSpPr>
            <a:spLocks noChangeArrowheads="1"/>
          </p:cNvSpPr>
          <p:nvPr/>
        </p:nvSpPr>
        <p:spPr bwMode="auto">
          <a:xfrm>
            <a:off x="468313" y="1352550"/>
            <a:ext cx="8856663" cy="4522788"/>
          </a:xfrm>
          <a:prstGeom prst="rect">
            <a:avLst/>
          </a:prstGeom>
          <a:noFill/>
          <a:ln w="9525">
            <a:noFill/>
            <a:miter lim="800000"/>
          </a:ln>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例五  阅读材料，完成下列要求。</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    材料一  在专制王权下的法国，国王曾自视为民族的代</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表，路易十四声称“朕即国家”“朕即民族”。启蒙思想家</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主张人民主权，抨击君主专制，阐述了与之相适应的民族思</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想：一个民族可以没有国王而将国家治理得井井有条，相反，</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一个国王若无国民则不存在，更不必说治理国家了，甚至表</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示“专制之下无祖国”。在法国大革命中，人们认为法兰西</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民族的成员不仅居住在同一地域、使用相同的语言，而且相</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互之间是平等的，全体法国人组成的法兰西民族。一般认为，</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法国大革命是法兰西民族诞生和民族主义形成的标志。</a:t>
            </a:r>
            <a:endPar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         ——</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摘编自李宏图</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西欧近代民族主义思潮研究</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矩形 1"/>
          <p:cNvSpPr>
            <a:spLocks noChangeArrowheads="1"/>
          </p:cNvSpPr>
          <p:nvPr/>
        </p:nvSpPr>
        <p:spPr bwMode="auto">
          <a:xfrm>
            <a:off x="611188" y="1196975"/>
            <a:ext cx="8137525" cy="5200650"/>
          </a:xfrm>
          <a:prstGeom prst="rect">
            <a:avLst/>
          </a:prstGeom>
          <a:noFill/>
          <a:ln w="9525">
            <a:noFill/>
            <a:miter lim="800000"/>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Times New Roman" panose="02020603050405020304" pitchFamily="18" charset="0"/>
              </a:rPr>
              <a:t>  </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材料二  盖民族主义，对于任何阶级，其意义皆不外</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免除帝国主义之侵略。其在实业界，苟无民族主义，则列强之经济的压迫，致自国生产永无发展之可能。其在劳动界，苟无民族主义，则依附帝国主义而生存之军阀及国内外之资本家，足以蚀其生命而有余。故民族解放之斗争，对于多数之民众，其目标皆不外反帝国主义而已。</a:t>
            </a:r>
            <a:endPar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 ——《</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中国国民党第一次全国代表大会宣言</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1924</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年）</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   （</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1</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）根据材料一并结合所学知识，说明法国大革命对近代民族主义形成的促进作用。</a:t>
            </a:r>
            <a:endPar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   （</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2</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）根据材料一、二并结合所学知识，概括国民党“一大”</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宣言</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中的民族主义与近代法国民族主义内涵的相同之处，并说明不同之处及其产生的原因。</a:t>
            </a:r>
            <a:endPar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Rectangle 1"/>
          <p:cNvSpPr>
            <a:spLocks noChangeArrowheads="1"/>
          </p:cNvSpPr>
          <p:nvPr/>
        </p:nvSpPr>
        <p:spPr bwMode="auto">
          <a:xfrm>
            <a:off x="323850" y="1412875"/>
            <a:ext cx="8696325" cy="4462463"/>
          </a:xfrm>
          <a:prstGeom prst="rect">
            <a:avLst/>
          </a:prstGeom>
          <a:noFill/>
          <a:ln w="9525">
            <a:noFill/>
            <a:miter lim="800000"/>
          </a:ln>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r>
              <a:rPr kumimoji="0" lang="en-US" altLang="zh-CN"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Times New Roman" panose="02020603050405020304" pitchFamily="18" charset="0"/>
              </a:rPr>
              <a:t>   </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1</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）作用：启蒙思想的广泛传播；君主专制被推翻；等级</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制度被废除；</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人权宣言</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宣布了天赋人权和公民平等。</a:t>
            </a:r>
            <a:endPar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   （</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2</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）相同：追求民主与平等。</a:t>
            </a:r>
            <a:endPar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    不同：法国民族主义是反对国内专制；国民党“一大”</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宣言</a:t>
            </a: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中的民族主义突出反对帝国主义。</a:t>
            </a:r>
            <a:endPar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    原因：封建专制与人民大众的矛盾是法国社会主要矛盾，</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争取主权在民是主要任务；帝国主义与中华民族的矛盾是中国</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社会的最主要矛盾，争取民族独立是主要任务；中国共产党和</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苏俄的影响。</a:t>
            </a: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endPar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r>
              <a:rPr kumimoji="0" lang="en-US" altLang="zh-CN"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    </a:t>
            </a:r>
            <a:r>
              <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Times New Roman" panose="02020603050405020304" pitchFamily="18" charset="0"/>
              </a:rPr>
              <a:t>材料题自主化：历史史实、思维路径的选择</a:t>
            </a:r>
            <a:endParaRPr kumimoji="0" lang="zh-CN" altLang="en-US" sz="2400" b="1" i="0" u="none" strike="noStrike" kern="1200" cap="none" spc="0" normalizeH="0" baseline="0" noProof="0" dirty="0">
              <a:ln>
                <a:noFill/>
              </a:ln>
              <a:solidFill>
                <a:schemeClr val="accent6"/>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2628900" algn="l"/>
              </a:tabLst>
              <a:defRPr/>
            </a:pPr>
            <a:endParaRPr kumimoji="0" lang="zh-CN" altLang="en-US"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矩形 1"/>
          <p:cNvSpPr>
            <a:spLocks noChangeArrowheads="1"/>
          </p:cNvSpPr>
          <p:nvPr/>
        </p:nvSpPr>
        <p:spPr bwMode="auto">
          <a:xfrm>
            <a:off x="179388" y="2205038"/>
            <a:ext cx="8820150" cy="3170238"/>
          </a:xfrm>
          <a:prstGeom prst="rect">
            <a:avLst/>
          </a:prstGeom>
          <a:noFill/>
          <a:ln w="9525">
            <a:noFill/>
            <a:miter lim="800000"/>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TW" sz="2800" b="0"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rPr>
              <a:t> </a:t>
            </a:r>
            <a:r>
              <a:rPr kumimoji="0" lang="en-US" altLang="zh-CN" sz="2800" b="1" i="0" u="none" strike="noStrike" kern="1200" cap="none" spc="0" normalizeH="0" baseline="0" noProof="0" dirty="0" smtClean="0">
                <a:ln>
                  <a:noFill/>
                </a:ln>
                <a:solidFill>
                  <a:schemeClr val="accent6"/>
                </a:solidFill>
                <a:effectLst/>
                <a:uLnTx/>
                <a:uFillTx/>
                <a:latin typeface="+mn-ea"/>
                <a:ea typeface="宋体" panose="02010600030101010101" pitchFamily="2" charset="-122"/>
                <a:cs typeface="+mn-cs"/>
              </a:rPr>
              <a:t>3.</a:t>
            </a:r>
            <a:r>
              <a:rPr kumimoji="0" lang="zh-CN" altLang="en-US" sz="2800" b="1" i="0" u="none" strike="noStrike" kern="1200" cap="none" spc="0" normalizeH="0" baseline="0" noProof="0" dirty="0" smtClean="0">
                <a:ln>
                  <a:noFill/>
                </a:ln>
                <a:solidFill>
                  <a:schemeClr val="accent6"/>
                </a:solidFill>
                <a:effectLst/>
                <a:uLnTx/>
                <a:uFillTx/>
                <a:latin typeface="+mn-ea"/>
                <a:ea typeface="宋体" panose="02010600030101010101" pitchFamily="2" charset="-122"/>
                <a:cs typeface="+mn-cs"/>
              </a:rPr>
              <a:t>把握备考“关键概念、重要时段、关联话题”</a:t>
            </a:r>
            <a:endParaRPr kumimoji="0" lang="en-US" altLang="zh-CN" sz="2800" b="1" i="0" u="none" strike="noStrike" kern="1200" cap="none" spc="0" normalizeH="0" baseline="0" noProof="0" dirty="0" smtClean="0">
              <a:ln>
                <a:noFill/>
              </a:ln>
              <a:solidFill>
                <a:schemeClr val="accent6"/>
              </a:solidFill>
              <a:effectLst/>
              <a:uLnTx/>
              <a:uFillTx/>
              <a:latin typeface="+mn-ea"/>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TW" sz="2800" b="1" i="0" u="none" strike="noStrike" kern="1200" cap="none" spc="0" normalizeH="0" baseline="0" noProof="0" dirty="0" smtClean="0">
              <a:ln>
                <a:noFill/>
              </a:ln>
              <a:solidFill>
                <a:schemeClr val="accent6"/>
              </a:solidFill>
              <a:effectLst/>
              <a:uLnTx/>
              <a:uFillTx/>
              <a:latin typeface="+mn-ea"/>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TW" sz="2800" b="1" i="0" u="none" strike="noStrike" kern="1200" cap="none" spc="0" normalizeH="0" baseline="0" noProof="0" dirty="0" smtClean="0">
                <a:ln>
                  <a:noFill/>
                </a:ln>
                <a:solidFill>
                  <a:schemeClr val="accent6"/>
                </a:solidFill>
                <a:effectLst/>
                <a:uLnTx/>
                <a:uFillTx/>
                <a:latin typeface="+mn-ea"/>
                <a:ea typeface="宋体" panose="02010600030101010101" pitchFamily="2" charset="-122"/>
                <a:cs typeface="+mn-cs"/>
              </a:rPr>
              <a:t>   </a:t>
            </a:r>
            <a:r>
              <a:rPr kumimoji="0" lang="zh-TW" altLang="zh-CN" sz="2400" b="1" i="0" u="none" strike="noStrike" kern="1200" cap="none" spc="0" normalizeH="0" baseline="0" noProof="0" dirty="0" smtClean="0">
                <a:ln>
                  <a:noFill/>
                </a:ln>
                <a:solidFill>
                  <a:schemeClr val="accent2"/>
                </a:solidFill>
                <a:effectLst/>
                <a:uLnTx/>
                <a:uFillTx/>
                <a:latin typeface="Arial" panose="020B0604020202020204" pitchFamily="34" charset="0"/>
                <a:ea typeface="宋体" panose="02010600030101010101" pitchFamily="2" charset="-122"/>
                <a:cs typeface="+mn-cs"/>
              </a:rPr>
              <a:t>如果说一轮复习的方法可以灵活处理，或按课本单元章节的顺序、或按通史顺序都是可以的，那么二轮复习我们认为必须重构课本知识，搭建大的历史认知格局。</a:t>
            </a:r>
            <a:r>
              <a:rPr kumimoji="0" lang="zh-CN" altLang="zh-CN" sz="2400" b="1" i="0" u="none" strike="noStrike" kern="1200" cap="none" spc="0" normalizeH="0" baseline="0" noProof="0" dirty="0" smtClean="0">
                <a:ln>
                  <a:noFill/>
                </a:ln>
                <a:solidFill>
                  <a:schemeClr val="accent2"/>
                </a:solidFill>
                <a:effectLst/>
                <a:uLnTx/>
                <a:uFillTx/>
                <a:latin typeface="Arial" panose="020B0604020202020204" pitchFamily="34" charset="0"/>
                <a:ea typeface="宋体" panose="02010600030101010101" pitchFamily="2" charset="-122"/>
                <a:cs typeface="+mn-cs"/>
              </a:rPr>
              <a:t>主题复习——用更高视野构建大历史框架</a:t>
            </a:r>
            <a:r>
              <a:rPr kumimoji="0" lang="zh-CN" altLang="en-US" sz="2400" b="1" i="0" u="none" strike="noStrike" kern="1200" cap="none" spc="0" normalizeH="0" baseline="0" noProof="0" dirty="0" smtClean="0">
                <a:ln>
                  <a:noFill/>
                </a:ln>
                <a:solidFill>
                  <a:schemeClr val="accent2"/>
                </a:solidFill>
                <a:effectLst/>
                <a:uLnTx/>
                <a:uFillTx/>
                <a:latin typeface="Arial" panose="020B0604020202020204" pitchFamily="34" charset="0"/>
                <a:ea typeface="宋体" panose="02010600030101010101" pitchFamily="2" charset="-122"/>
                <a:cs typeface="+mn-cs"/>
              </a:rPr>
              <a:t>既是较好选择。</a:t>
            </a:r>
            <a:endParaRPr kumimoji="0" lang="zh-CN" altLang="zh-CN" sz="2400" b="1" i="0" u="none" strike="noStrike" kern="1200" cap="none" spc="0" normalizeH="0" baseline="0" noProof="0" dirty="0" smtClean="0">
              <a:ln>
                <a:noFill/>
              </a:ln>
              <a:solidFill>
                <a:schemeClr val="accent2"/>
              </a:solidFill>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4400" b="1"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0" y="2327275"/>
            <a:ext cx="8785225" cy="453072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zh-CN" alt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2800" b="1" i="0" u="none" strike="noStrike" kern="1200" cap="none" spc="0" normalizeH="0" baseline="0" noProof="0" dirty="0" smtClean="0">
                <a:ln>
                  <a:noFill/>
                </a:ln>
                <a:solidFill>
                  <a:schemeClr val="accent6"/>
                </a:solidFill>
                <a:effectLst/>
                <a:uLnTx/>
                <a:uFillTx/>
                <a:latin typeface="+mn-lt"/>
                <a:ea typeface="+mn-ea"/>
                <a:cs typeface="+mn-cs"/>
              </a:rPr>
              <a:t>世界古代史：古代雅典民主政治的主要特点及其影响；古代罗马法的主要精神和原则及其对后世的影响；古希腊罗马先哲的主要思想主张；古希腊罗马与同时代古代中国政治、经济、思想文化方面的比较。</a:t>
            </a:r>
            <a:endParaRPr kumimoji="0" lang="zh-CN" altLang="en-US" sz="2800" b="1" i="0" u="none" strike="noStrike" kern="1200" cap="none" spc="0" normalizeH="0" baseline="0" noProof="0" dirty="0">
              <a:ln>
                <a:noFill/>
              </a:ln>
              <a:solidFill>
                <a:schemeClr val="accent6"/>
              </a:solidFill>
              <a:effectLst/>
              <a:uLnTx/>
              <a:uFillTx/>
              <a:latin typeface="+mn-lt"/>
              <a:ea typeface="+mn-ea"/>
              <a:cs typeface="+mn-cs"/>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57" name="Rectangle 1"/>
          <p:cNvSpPr>
            <a:spLocks noChangeArrowheads="1"/>
          </p:cNvSpPr>
          <p:nvPr/>
        </p:nvSpPr>
        <p:spPr bwMode="auto">
          <a:xfrm>
            <a:off x="250825" y="1420813"/>
            <a:ext cx="8497888" cy="4278313"/>
          </a:xfrm>
          <a:prstGeom prst="rect">
            <a:avLst/>
          </a:prstGeom>
          <a:noFill/>
          <a:ln w="9525">
            <a:noFill/>
            <a:miter lim="800000"/>
          </a:ln>
          <a:effectLst>
            <a:prstShdw prst="shdw12">
              <a:schemeClr val="accent1">
                <a:gamma/>
                <a:shade val="60000"/>
                <a:invGamma/>
                <a:alpha val="50000"/>
              </a:schemeClr>
            </a:prstShdw>
          </a:effectLst>
        </p:spPr>
        <p:txBody>
          <a:bodyPr wrap="square" anchor="ctr">
            <a:spAutoFit/>
          </a:bodyPr>
          <a:p>
            <a:endParaRPr lang="en-US" altLang="zh-CN" sz="3200" b="1" dirty="0">
              <a:solidFill>
                <a:schemeClr val="tx2"/>
              </a:solidFill>
              <a:latin typeface="宋体" panose="02010600030101010101" pitchFamily="2" charset="-122"/>
              <a:ea typeface="Arial Unicode MS" panose="020B0604020202020204" pitchFamily="34"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主题切入点</a:t>
            </a:r>
            <a:r>
              <a:rPr lang="zh-CN" altLang="en-US" sz="2400" b="1" dirty="0">
                <a:solidFill>
                  <a:schemeClr val="accent2"/>
                </a:solidFill>
                <a:latin typeface="宋体" panose="02010600030101010101" pitchFamily="2" charset="-122"/>
                <a:ea typeface="Arial Unicode MS" panose="020B0604020202020204" pitchFamily="34" charset="-122"/>
              </a:rPr>
              <a:t>一：</a:t>
            </a:r>
            <a:r>
              <a:rPr lang="zh-TW" altLang="x-none" sz="2400" b="1" dirty="0">
                <a:solidFill>
                  <a:schemeClr val="accent2"/>
                </a:solidFill>
                <a:latin typeface="宋体" panose="02010600030101010101" pitchFamily="2" charset="-122"/>
                <a:ea typeface="Arial Unicode MS" panose="020B0604020202020204" pitchFamily="34" charset="-122"/>
              </a:rPr>
              <a:t>关键概念</a:t>
            </a:r>
            <a:endParaRPr lang="en-US" altLang="zh-TW" sz="2400" b="1" dirty="0">
              <a:solidFill>
                <a:schemeClr val="accent2"/>
              </a:solidFill>
              <a:latin typeface="宋体" panose="02010600030101010101" pitchFamily="2" charset="-122"/>
            </a:endParaRPr>
          </a:p>
          <a:p>
            <a:r>
              <a:rPr lang="en-US" altLang="zh-TW" sz="2400" b="1" dirty="0">
                <a:solidFill>
                  <a:schemeClr val="accent2"/>
                </a:solidFill>
                <a:latin typeface="宋体" panose="02010600030101010101" pitchFamily="2" charset="-122"/>
                <a:ea typeface="Arial Unicode MS" panose="020B0604020202020204" pitchFamily="34" charset="-122"/>
              </a:rPr>
              <a:t>    </a:t>
            </a:r>
            <a:r>
              <a:rPr lang="zh-TW" altLang="x-none" sz="2400" b="1" dirty="0">
                <a:solidFill>
                  <a:schemeClr val="accent2"/>
                </a:solidFill>
                <a:latin typeface="宋体" panose="02010600030101010101" pitchFamily="2" charset="-122"/>
                <a:ea typeface="Arial Unicode MS" panose="020B0604020202020204" pitchFamily="34" charset="-122"/>
              </a:rPr>
              <a:t>贵族政治</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中央集权</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自然经济</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市场经济</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世界市场</a:t>
            </a:r>
            <a:r>
              <a:rPr lang="zh-CN" altLang="en-US" sz="2400" b="1" dirty="0">
                <a:solidFill>
                  <a:schemeClr val="accent2"/>
                </a:solidFill>
                <a:latin typeface="宋体" panose="02010600030101010101" pitchFamily="2" charset="-122"/>
              </a:rPr>
              <a:t>、</a:t>
            </a:r>
            <a:r>
              <a:rPr lang="zh-TW" altLang="x-none" sz="2400" b="1" dirty="0">
                <a:solidFill>
                  <a:schemeClr val="accent2"/>
                </a:solidFill>
                <a:latin typeface="宋体" panose="02010600030101010101" pitchFamily="2" charset="-122"/>
                <a:ea typeface="Arial Unicode MS" panose="020B0604020202020204" pitchFamily="34" charset="-122"/>
              </a:rPr>
              <a:t>理性</a:t>
            </a:r>
            <a:r>
              <a:rPr lang="zh-CN" altLang="en-US" sz="2400" b="1" dirty="0">
                <a:solidFill>
                  <a:schemeClr val="accent2"/>
                </a:solidFill>
                <a:latin typeface="宋体" panose="02010600030101010101" pitchFamily="2" charset="-122"/>
              </a:rPr>
              <a:t>、</a:t>
            </a:r>
            <a:r>
              <a:rPr lang="zh-TW" altLang="x-none" sz="2400" b="1" dirty="0">
                <a:solidFill>
                  <a:schemeClr val="accent2"/>
                </a:solidFill>
                <a:latin typeface="宋体" panose="02010600030101010101" pitchFamily="2" charset="-122"/>
                <a:ea typeface="Arial Unicode MS" panose="020B0604020202020204" pitchFamily="34" charset="-122"/>
              </a:rPr>
              <a:t>人文主义精神</a:t>
            </a:r>
            <a:r>
              <a:rPr lang="zh-CN" altLang="en-US" sz="2400" b="1" dirty="0">
                <a:solidFill>
                  <a:schemeClr val="accent2"/>
                </a:solidFill>
                <a:latin typeface="宋体" panose="02010600030101010101" pitchFamily="2" charset="-122"/>
              </a:rPr>
              <a:t>、</a:t>
            </a:r>
            <a:r>
              <a:rPr lang="zh-TW" altLang="x-none" sz="2400" b="1" dirty="0">
                <a:solidFill>
                  <a:schemeClr val="accent2"/>
                </a:solidFill>
                <a:latin typeface="宋体" panose="02010600030101010101" pitchFamily="2" charset="-122"/>
                <a:ea typeface="Arial Unicode MS" panose="020B0604020202020204" pitchFamily="34" charset="-122"/>
              </a:rPr>
              <a:t>法制与法治</a:t>
            </a:r>
            <a:endParaRPr lang="en-US" altLang="zh-CN" sz="2400" b="1" dirty="0">
              <a:solidFill>
                <a:schemeClr val="accent2"/>
              </a:solidFill>
              <a:latin typeface="宋体" panose="02010600030101010101" pitchFamily="2"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   </a:t>
            </a:r>
            <a:r>
              <a:rPr lang="en-US" altLang="zh-TW" sz="2400" b="1" dirty="0">
                <a:solidFill>
                  <a:schemeClr val="accent2"/>
                </a:solidFill>
                <a:latin typeface="宋体" panose="02010600030101010101" pitchFamily="2" charset="-122"/>
                <a:ea typeface="Arial Unicode MS" panose="020B0604020202020204" pitchFamily="34" charset="-122"/>
              </a:rPr>
              <a:t> </a:t>
            </a:r>
            <a:r>
              <a:rPr lang="zh-TW" altLang="x-none" sz="2400" b="1" dirty="0">
                <a:solidFill>
                  <a:schemeClr val="accent2"/>
                </a:solidFill>
                <a:latin typeface="宋体" panose="02010600030101010101" pitchFamily="2" charset="-122"/>
                <a:ea typeface="Arial Unicode MS" panose="020B0604020202020204" pitchFamily="34" charset="-122"/>
              </a:rPr>
              <a:t>这些概念都是主干知识，并有相当的延展性</a:t>
            </a:r>
            <a:r>
              <a:rPr lang="zh-CN" altLang="en-US" sz="2400" b="1" dirty="0">
                <a:solidFill>
                  <a:schemeClr val="accent2"/>
                </a:solidFill>
                <a:latin typeface="宋体" panose="02010600030101010101" pitchFamily="2" charset="-122"/>
                <a:ea typeface="Arial Unicode MS" panose="020B0604020202020204" pitchFamily="34" charset="-122"/>
              </a:rPr>
              <a:t>。</a:t>
            </a:r>
            <a:endParaRPr lang="en-US" altLang="zh-CN" sz="2400" b="1" dirty="0">
              <a:solidFill>
                <a:schemeClr val="accent2"/>
              </a:solidFill>
              <a:latin typeface="宋体" panose="02010600030101010101" pitchFamily="2" charset="-122"/>
              <a:ea typeface="Arial Unicode MS" panose="020B0604020202020204" pitchFamily="34" charset="-122"/>
            </a:endParaRPr>
          </a:p>
          <a:p>
            <a:r>
              <a:rPr lang="en-US" altLang="zh-TW" sz="2400" b="1" dirty="0">
                <a:solidFill>
                  <a:schemeClr val="accent2"/>
                </a:solidFill>
                <a:latin typeface="宋体" panose="02010600030101010101" pitchFamily="2" charset="-122"/>
                <a:ea typeface="Arial Unicode MS" panose="020B0604020202020204" pitchFamily="34" charset="-122"/>
              </a:rPr>
              <a:t>    </a:t>
            </a:r>
            <a:r>
              <a:rPr lang="zh-TW" altLang="x-none" sz="2400" b="1" dirty="0">
                <a:solidFill>
                  <a:schemeClr val="accent2"/>
                </a:solidFill>
                <a:latin typeface="宋体" panose="02010600030101010101" pitchFamily="2" charset="-122"/>
                <a:ea typeface="Arial Unicode MS" panose="020B0604020202020204" pitchFamily="34" charset="-122"/>
              </a:rPr>
              <a:t>如“贵族政治”</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在中国古代跨越千年，经历了西周的兴盛、春秋战国的瓦解、魏晋复兴</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宋以后完全解体，讲清楚这个概念有助于我们从全局上把握整个中国历史的发展脉络</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这个概念</a:t>
            </a:r>
            <a:r>
              <a:rPr lang="zh-CN" altLang="en-US" sz="2400" b="1" dirty="0">
                <a:solidFill>
                  <a:schemeClr val="accent2"/>
                </a:solidFill>
                <a:latin typeface="宋体" panose="02010600030101010101" pitchFamily="2" charset="-122"/>
                <a:ea typeface="Arial Unicode MS" panose="020B0604020202020204" pitchFamily="34" charset="-122"/>
              </a:rPr>
              <a:t>也可</a:t>
            </a:r>
            <a:r>
              <a:rPr lang="zh-TW" altLang="x-none" sz="2400" b="1" dirty="0">
                <a:solidFill>
                  <a:schemeClr val="accent2"/>
                </a:solidFill>
                <a:latin typeface="宋体" panose="02010600030101010101" pitchFamily="2" charset="-122"/>
                <a:ea typeface="Arial Unicode MS" panose="020B0604020202020204" pitchFamily="34" charset="-122"/>
              </a:rPr>
              <a:t>与西方历史横向关联</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西欧中世纪贵族力量与王权相争、工业革命时代贵族阶层完全被扫荡、今天英国政治依然保留着贵族的遗风</a:t>
            </a:r>
            <a:r>
              <a:rPr lang="zh-CN" altLang="en-US" sz="2400" b="1" dirty="0">
                <a:solidFill>
                  <a:schemeClr val="accent2"/>
                </a:solidFill>
                <a:latin typeface="宋体" panose="02010600030101010101" pitchFamily="2" charset="-122"/>
                <a:ea typeface="Arial Unicode MS" panose="020B0604020202020204" pitchFamily="34" charset="-122"/>
              </a:rPr>
              <a:t>。</a:t>
            </a:r>
            <a:endParaRPr lang="zh-TW" altLang="x-none" sz="2400" b="1" dirty="0">
              <a:solidFill>
                <a:schemeClr val="accent2"/>
              </a:solidFill>
              <a:latin typeface="宋体" panose="02010600030101010101" pitchFamily="2"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7217" name="Rectangle 1"/>
          <p:cNvSpPr>
            <a:spLocks noChangeArrowheads="1"/>
          </p:cNvSpPr>
          <p:nvPr/>
        </p:nvSpPr>
        <p:spPr bwMode="auto">
          <a:xfrm>
            <a:off x="179388" y="1936750"/>
            <a:ext cx="8785225" cy="3784600"/>
          </a:xfrm>
          <a:prstGeom prst="rect">
            <a:avLst/>
          </a:prstGeom>
          <a:noFill/>
          <a:ln w="9525">
            <a:noFill/>
            <a:miter lim="800000"/>
          </a:ln>
          <a:effectLst>
            <a:prstShdw prst="shdw12">
              <a:schemeClr val="accent1">
                <a:gamma/>
                <a:shade val="60000"/>
                <a:invGamma/>
                <a:alpha val="50000"/>
              </a:schemeClr>
            </a:prstShdw>
          </a:effectLst>
        </p:spPr>
        <p:txBody>
          <a:bodyPr wrap="square" anchor="ctr">
            <a:spAutoFit/>
          </a:bodyPr>
          <a:p>
            <a:r>
              <a:rPr lang="zh-TW" altLang="x-none" sz="2400" b="1" dirty="0">
                <a:solidFill>
                  <a:schemeClr val="accent2"/>
                </a:solidFill>
                <a:latin typeface="宋体" panose="02010600030101010101" pitchFamily="2" charset="-122"/>
                <a:ea typeface="Arial Unicode MS" panose="020B0604020202020204" pitchFamily="34" charset="-122"/>
              </a:rPr>
              <a:t>主题切入点</a:t>
            </a:r>
            <a:r>
              <a:rPr lang="zh-CN" altLang="en-US" sz="2400" b="1" dirty="0">
                <a:solidFill>
                  <a:schemeClr val="accent2"/>
                </a:solidFill>
                <a:latin typeface="宋体" panose="02010600030101010101" pitchFamily="2" charset="-122"/>
                <a:ea typeface="Arial Unicode MS" panose="020B0604020202020204" pitchFamily="34" charset="-122"/>
              </a:rPr>
              <a:t>二：</a:t>
            </a:r>
            <a:r>
              <a:rPr lang="zh-TW" altLang="x-none" sz="2400" b="1" dirty="0">
                <a:solidFill>
                  <a:schemeClr val="accent2"/>
                </a:solidFill>
                <a:latin typeface="宋体" panose="02010600030101010101" pitchFamily="2" charset="-122"/>
                <a:ea typeface="Arial Unicode MS" panose="020B0604020202020204" pitchFamily="34" charset="-122"/>
              </a:rPr>
              <a:t>重</a:t>
            </a:r>
            <a:r>
              <a:rPr lang="zh-CN" altLang="en-US" sz="2400" b="1" dirty="0">
                <a:solidFill>
                  <a:schemeClr val="accent2"/>
                </a:solidFill>
                <a:latin typeface="宋体" panose="02010600030101010101" pitchFamily="2" charset="-122"/>
                <a:ea typeface="Arial Unicode MS" panose="020B0604020202020204" pitchFamily="34" charset="-122"/>
              </a:rPr>
              <a:t>要</a:t>
            </a:r>
            <a:r>
              <a:rPr lang="zh-TW" altLang="x-none" sz="2400" b="1" dirty="0">
                <a:solidFill>
                  <a:schemeClr val="accent2"/>
                </a:solidFill>
                <a:latin typeface="宋体" panose="02010600030101010101" pitchFamily="2" charset="-122"/>
                <a:ea typeface="Arial Unicode MS" panose="020B0604020202020204" pitchFamily="34" charset="-122"/>
              </a:rPr>
              <a:t>时段</a:t>
            </a:r>
            <a:endParaRPr lang="en-US" altLang="zh-CN" sz="2400" b="1" dirty="0">
              <a:solidFill>
                <a:schemeClr val="accent2"/>
              </a:solidFill>
              <a:latin typeface="宋体" panose="02010600030101010101" pitchFamily="2" charset="-122"/>
            </a:endParaRPr>
          </a:p>
          <a:p>
            <a:r>
              <a:rPr lang="en-US" altLang="zh-TW" sz="2400" b="1" dirty="0">
                <a:solidFill>
                  <a:schemeClr val="accent2"/>
                </a:solidFill>
                <a:latin typeface="宋体" panose="02010600030101010101" pitchFamily="2" charset="-122"/>
                <a:ea typeface="Arial Unicode MS" panose="020B0604020202020204" pitchFamily="34" charset="-122"/>
              </a:rPr>
              <a:t>    </a:t>
            </a:r>
            <a:r>
              <a:rPr lang="zh-TW" altLang="x-none" sz="2400" b="1" dirty="0">
                <a:solidFill>
                  <a:schemeClr val="accent2"/>
                </a:solidFill>
                <a:latin typeface="宋体" panose="02010600030101010101" pitchFamily="2" charset="-122"/>
                <a:ea typeface="Arial Unicode MS" panose="020B0604020202020204" pitchFamily="34" charset="-122"/>
              </a:rPr>
              <a:t>西周初年</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西汉初年</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唐初到中期</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明清之际</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工业革命时代</a:t>
            </a:r>
            <a:r>
              <a:rPr lang="zh-CN" altLang="en-US" sz="2400" b="1" dirty="0">
                <a:solidFill>
                  <a:schemeClr val="accent2"/>
                </a:solidFill>
                <a:latin typeface="宋体" panose="02010600030101010101" pitchFamily="2" charset="-122"/>
                <a:ea typeface="Arial Unicode MS" panose="020B0604020202020204" pitchFamily="34" charset="-122"/>
              </a:rPr>
              <a:t>、</a:t>
            </a:r>
            <a:r>
              <a:rPr lang="zh-CN" altLang="zh-TW" sz="2400" b="1" dirty="0">
                <a:solidFill>
                  <a:schemeClr val="accent2"/>
                </a:solidFill>
                <a:latin typeface="宋体" panose="02010600030101010101" pitchFamily="2" charset="-122"/>
                <a:ea typeface="Arial Unicode MS" panose="020B0604020202020204" pitchFamily="34" charset="-122"/>
              </a:rPr>
              <a:t>1927-1937</a:t>
            </a:r>
            <a:r>
              <a:rPr lang="zh-TW" altLang="x-none" sz="2400" b="1" dirty="0">
                <a:solidFill>
                  <a:schemeClr val="accent2"/>
                </a:solidFill>
                <a:latin typeface="宋体" panose="02010600030101010101" pitchFamily="2" charset="-122"/>
                <a:ea typeface="Arial Unicode MS" panose="020B0604020202020204" pitchFamily="34" charset="-122"/>
              </a:rPr>
              <a:t>年的中国与西方</a:t>
            </a:r>
            <a:endParaRPr lang="en-US" altLang="zh-CN" sz="2400" b="1" dirty="0">
              <a:solidFill>
                <a:schemeClr val="accent2"/>
              </a:solidFill>
              <a:latin typeface="宋体" panose="02010600030101010101" pitchFamily="2"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   </a:t>
            </a:r>
            <a:r>
              <a:rPr lang="en-US" altLang="zh-TW" sz="2400" b="1" dirty="0">
                <a:solidFill>
                  <a:schemeClr val="accent2"/>
                </a:solidFill>
                <a:latin typeface="宋体" panose="02010600030101010101" pitchFamily="2" charset="-122"/>
                <a:ea typeface="Arial Unicode MS" panose="020B0604020202020204" pitchFamily="34" charset="-122"/>
              </a:rPr>
              <a:t> </a:t>
            </a:r>
            <a:r>
              <a:rPr lang="zh-TW" altLang="x-none" sz="2400" b="1" dirty="0">
                <a:solidFill>
                  <a:schemeClr val="accent2"/>
                </a:solidFill>
                <a:latin typeface="宋体" panose="02010600030101010101" pitchFamily="2" charset="-122"/>
                <a:ea typeface="Arial Unicode MS" panose="020B0604020202020204" pitchFamily="34" charset="-122"/>
              </a:rPr>
              <a:t>虽然我们都会关注通史复习，但高考中很多依托具体历史情境的试题依旧错误率居高不下，</a:t>
            </a:r>
            <a:r>
              <a:rPr lang="zh-CN" altLang="zh-TW" sz="2400" b="1" dirty="0">
                <a:solidFill>
                  <a:schemeClr val="accent2"/>
                </a:solidFill>
                <a:latin typeface="宋体" panose="02010600030101010101" pitchFamily="2" charset="-122"/>
                <a:ea typeface="Arial Unicode MS" panose="020B0604020202020204" pitchFamily="34" charset="-122"/>
              </a:rPr>
              <a:t>2017</a:t>
            </a:r>
            <a:r>
              <a:rPr lang="zh-TW" altLang="x-none" sz="2400" b="1" dirty="0">
                <a:solidFill>
                  <a:schemeClr val="accent2"/>
                </a:solidFill>
                <a:latin typeface="宋体" panose="02010600030101010101" pitchFamily="2" charset="-122"/>
                <a:ea typeface="Arial Unicode MS" panose="020B0604020202020204" pitchFamily="34" charset="-122"/>
              </a:rPr>
              <a:t>年全国</a:t>
            </a:r>
            <a:r>
              <a:rPr lang="zh-TW"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卷</a:t>
            </a:r>
            <a:r>
              <a:rPr lang="zh-CN" altLang="en-US" sz="2400" b="1" dirty="0">
                <a:solidFill>
                  <a:schemeClr val="accent2"/>
                </a:solidFill>
                <a:latin typeface="宋体" panose="02010600030101010101" pitchFamily="2" charset="-122"/>
                <a:ea typeface="Arial Unicode MS" panose="020B0604020202020204" pitchFamily="34" charset="-122"/>
              </a:rPr>
              <a:t>第</a:t>
            </a:r>
            <a:r>
              <a:rPr lang="zh-CN" altLang="zh-TW" sz="2400" b="1" dirty="0">
                <a:solidFill>
                  <a:schemeClr val="accent2"/>
                </a:solidFill>
                <a:latin typeface="宋体" panose="02010600030101010101" pitchFamily="2" charset="-122"/>
                <a:ea typeface="Arial Unicode MS" panose="020B0604020202020204" pitchFamily="34" charset="-122"/>
              </a:rPr>
              <a:t>25</a:t>
            </a:r>
            <a:r>
              <a:rPr lang="zh-TW" altLang="x-none" sz="2400" b="1" dirty="0">
                <a:solidFill>
                  <a:schemeClr val="accent2"/>
                </a:solidFill>
                <a:latin typeface="宋体" panose="02010600030101010101" pitchFamily="2" charset="-122"/>
                <a:ea typeface="Arial Unicode MS" panose="020B0604020202020204" pitchFamily="34" charset="-122"/>
              </a:rPr>
              <a:t>题考查西汉行政区划变化，其实就是将西汉初年内外具体情势综合起来要求学生分析其中的内在关联，如果学生对这个关键时段缺乏深入了解，是很难选对的。</a:t>
            </a:r>
            <a:r>
              <a:rPr lang="zh-CN" altLang="en-US" sz="2400" b="1" dirty="0">
                <a:solidFill>
                  <a:schemeClr val="accent2"/>
                </a:solidFill>
                <a:latin typeface="宋体" panose="02010600030101010101" pitchFamily="2" charset="-122"/>
                <a:ea typeface="Arial Unicode MS" panose="020B0604020202020204" pitchFamily="34" charset="-122"/>
              </a:rPr>
              <a:t>而</a:t>
            </a:r>
            <a:r>
              <a:rPr lang="zh-TW" altLang="zh-CN" sz="2400" b="1" dirty="0">
                <a:solidFill>
                  <a:schemeClr val="accent2"/>
                </a:solidFill>
                <a:latin typeface="宋体" panose="02010600030101010101" pitchFamily="2" charset="-122"/>
                <a:ea typeface="Arial Unicode MS" panose="020B0604020202020204" pitchFamily="34" charset="-122"/>
              </a:rPr>
              <a:t>近</a:t>
            </a:r>
            <a:r>
              <a:rPr lang="zh-CN" altLang="en-US" sz="2400" b="1" dirty="0">
                <a:solidFill>
                  <a:schemeClr val="accent2"/>
                </a:solidFill>
                <a:latin typeface="宋体" panose="02010600030101010101" pitchFamily="2" charset="-122"/>
                <a:ea typeface="Arial Unicode MS" panose="020B0604020202020204" pitchFamily="34" charset="-122"/>
              </a:rPr>
              <a:t>五</a:t>
            </a:r>
            <a:r>
              <a:rPr lang="zh-TW" altLang="zh-CN" sz="2400" b="1" dirty="0">
                <a:solidFill>
                  <a:schemeClr val="accent2"/>
                </a:solidFill>
                <a:latin typeface="宋体" panose="02010600030101010101" pitchFamily="2" charset="-122"/>
                <a:ea typeface="Arial Unicode MS" panose="020B0604020202020204" pitchFamily="34" charset="-122"/>
              </a:rPr>
              <a:t>年高考题，从西汉初年切入的选择题非常多。</a:t>
            </a:r>
            <a:endParaRPr lang="en-US" altLang="zh-TW" sz="2400" b="1" dirty="0">
              <a:solidFill>
                <a:schemeClr val="accent2"/>
              </a:solidFill>
              <a:latin typeface="宋体" panose="02010600030101010101" pitchFamily="2" charset="-122"/>
              <a:ea typeface="Arial Unicode MS" panose="020B0604020202020204" pitchFamily="34" charset="-122"/>
            </a:endParaRPr>
          </a:p>
          <a:p>
            <a:endParaRPr lang="en-US" altLang="zh-TW" sz="2400" b="1" dirty="0">
              <a:solidFill>
                <a:schemeClr val="accent2"/>
              </a:solidFill>
              <a:latin typeface="宋体" panose="02010600030101010101" pitchFamily="2" charset="-122"/>
              <a:ea typeface="Arial Unicode MS" panose="020B0604020202020204" pitchFamily="34"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矩形 1"/>
          <p:cNvSpPr>
            <a:spLocks noChangeArrowheads="1"/>
          </p:cNvSpPr>
          <p:nvPr/>
        </p:nvSpPr>
        <p:spPr bwMode="auto">
          <a:xfrm>
            <a:off x="431800" y="1412875"/>
            <a:ext cx="8712200" cy="3908425"/>
          </a:xfrm>
          <a:prstGeom prst="rect">
            <a:avLst/>
          </a:prstGeom>
          <a:noFill/>
          <a:ln w="9525">
            <a:noFill/>
            <a:miter lim="800000"/>
          </a:ln>
        </p:spPr>
        <p:txBody>
          <a:bodyPr>
            <a:spAutoFit/>
          </a:bodyPr>
          <a:p>
            <a:r>
              <a:rPr lang="en-US" altLang="zh-TW" sz="2800" b="1" dirty="0">
                <a:solidFill>
                  <a:schemeClr val="tx2"/>
                </a:solidFill>
                <a:latin typeface="宋体" panose="02010600030101010101" pitchFamily="2" charset="-122"/>
                <a:ea typeface="Arial Unicode MS" panose="020B0604020202020204" pitchFamily="34" charset="-122"/>
              </a:rPr>
              <a:t>    </a:t>
            </a:r>
            <a:endParaRPr lang="en-US" altLang="zh-TW" sz="2800" b="1" dirty="0">
              <a:solidFill>
                <a:schemeClr val="tx2"/>
              </a:solidFill>
              <a:latin typeface="宋体" panose="02010600030101010101" pitchFamily="2" charset="-122"/>
              <a:ea typeface="Arial Unicode MS" panose="020B0604020202020204" pitchFamily="34" charset="-122"/>
            </a:endParaRPr>
          </a:p>
          <a:p>
            <a:r>
              <a:rPr lang="en-US" altLang="zh-TW" sz="2800" b="1" dirty="0">
                <a:solidFill>
                  <a:schemeClr val="tx2"/>
                </a:solidFill>
                <a:latin typeface="宋体" panose="02010600030101010101" pitchFamily="2" charset="-122"/>
                <a:ea typeface="Arial Unicode MS" panose="020B0604020202020204" pitchFamily="34" charset="-122"/>
              </a:rPr>
              <a:t>    </a:t>
            </a:r>
            <a:r>
              <a:rPr lang="zh-TW" altLang="zh-CN" sz="2400" b="1" dirty="0">
                <a:solidFill>
                  <a:schemeClr val="accent2"/>
                </a:solidFill>
                <a:latin typeface="宋体" panose="02010600030101010101" pitchFamily="2" charset="-122"/>
                <a:ea typeface="Arial Unicode MS" panose="020B0604020202020204" pitchFamily="34" charset="-122"/>
              </a:rPr>
              <a:t>唐初到中期是中国历史中引人入胜的一段，也是贵族政治向平民政治过渡、中外交往高潮和君主专制制度发展完善的重要时期，学生对这个阶段的了解不应该仅仅停留在课本的几个专题的简要</a:t>
            </a:r>
            <a:r>
              <a:rPr lang="zh-CN" altLang="en-US" sz="2400" b="1" dirty="0">
                <a:solidFill>
                  <a:schemeClr val="accent2"/>
                </a:solidFill>
                <a:latin typeface="宋体" panose="02010600030101010101" pitchFamily="2" charset="-122"/>
                <a:ea typeface="Arial Unicode MS" panose="020B0604020202020204" pitchFamily="34" charset="-122"/>
              </a:rPr>
              <a:t>了解上</a:t>
            </a:r>
            <a:r>
              <a:rPr lang="zh-TW" altLang="zh-CN" sz="2400" b="1" dirty="0">
                <a:solidFill>
                  <a:schemeClr val="accent2"/>
                </a:solidFill>
                <a:latin typeface="宋体" panose="02010600030101010101" pitchFamily="2" charset="-122"/>
                <a:ea typeface="Arial Unicode MS" panose="020B0604020202020204" pitchFamily="34" charset="-122"/>
              </a:rPr>
              <a:t>，而应该清楚这一阶段的重要历史人物、重要历史事件的发展演替。</a:t>
            </a:r>
            <a:endParaRPr lang="en-US" altLang="zh-TW" sz="2400" b="1" dirty="0">
              <a:solidFill>
                <a:schemeClr val="accent2"/>
              </a:solidFill>
              <a:latin typeface="宋体" panose="02010600030101010101" pitchFamily="2" charset="-122"/>
              <a:ea typeface="Arial Unicode MS" panose="020B0604020202020204" pitchFamily="34" charset="-122"/>
            </a:endParaRPr>
          </a:p>
          <a:p>
            <a:r>
              <a:rPr lang="en-US" altLang="zh-TW" sz="2400" b="1" dirty="0">
                <a:solidFill>
                  <a:schemeClr val="accent2"/>
                </a:solidFill>
                <a:latin typeface="宋体" panose="02010600030101010101" pitchFamily="2" charset="-122"/>
                <a:ea typeface="Arial Unicode MS" panose="020B0604020202020204" pitchFamily="34" charset="-122"/>
              </a:rPr>
              <a:t>    </a:t>
            </a:r>
            <a:r>
              <a:rPr lang="zh-TW" altLang="zh-CN" sz="2400" b="1" dirty="0">
                <a:solidFill>
                  <a:schemeClr val="accent2"/>
                </a:solidFill>
                <a:latin typeface="宋体" panose="02010600030101010101" pitchFamily="2" charset="-122"/>
                <a:ea typeface="Arial Unicode MS" panose="020B0604020202020204" pitchFamily="34" charset="-122"/>
              </a:rPr>
              <a:t>明清之际也是一个复杂时期，关外满清八旗、关内农民军、明中央朝廷之间斗争，还涉及到当时的世界市场拓展、白银货币化、殖民扩张等背景，学生应对这一阶段有较为深入的历史理解。</a:t>
            </a:r>
            <a:endParaRPr lang="zh-TW" altLang="zh-CN" sz="2400" b="1" dirty="0">
              <a:solidFill>
                <a:schemeClr val="accent2"/>
              </a:solidFill>
              <a:latin typeface="宋体" panose="02010600030101010101" pitchFamily="2"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8241" name="Rectangle 1"/>
          <p:cNvSpPr>
            <a:spLocks noChangeArrowheads="1"/>
          </p:cNvSpPr>
          <p:nvPr/>
        </p:nvSpPr>
        <p:spPr bwMode="auto">
          <a:xfrm>
            <a:off x="323850" y="2276475"/>
            <a:ext cx="8640763" cy="3416300"/>
          </a:xfrm>
          <a:prstGeom prst="rect">
            <a:avLst/>
          </a:prstGeom>
          <a:noFill/>
          <a:ln w="9525">
            <a:noFill/>
            <a:miter lim="800000"/>
          </a:ln>
          <a:effectLst>
            <a:prstShdw prst="shdw12">
              <a:schemeClr val="accent1">
                <a:gamma/>
                <a:shade val="60000"/>
                <a:invGamma/>
                <a:alpha val="50000"/>
              </a:schemeClr>
            </a:prstShdw>
          </a:effectLst>
        </p:spPr>
        <p:txBody>
          <a:bodyPr wrap="square" anchor="ctr">
            <a:spAutoFit/>
          </a:bodyPr>
          <a:p>
            <a:r>
              <a:rPr lang="zh-TW" altLang="x-none" sz="2400" b="1" dirty="0">
                <a:solidFill>
                  <a:schemeClr val="accent2"/>
                </a:solidFill>
                <a:latin typeface="宋体" panose="02010600030101010101" pitchFamily="2" charset="-122"/>
                <a:ea typeface="Arial Unicode MS" panose="020B0604020202020204" pitchFamily="34" charset="-122"/>
              </a:rPr>
              <a:t>主题切入点</a:t>
            </a:r>
            <a:r>
              <a:rPr lang="zh-CN" altLang="en-US" sz="2400" b="1" dirty="0">
                <a:solidFill>
                  <a:schemeClr val="accent2"/>
                </a:solidFill>
                <a:latin typeface="宋体" panose="02010600030101010101" pitchFamily="2" charset="-122"/>
                <a:ea typeface="Arial Unicode MS" panose="020B0604020202020204" pitchFamily="34" charset="-122"/>
              </a:rPr>
              <a:t>三：</a:t>
            </a:r>
            <a:r>
              <a:rPr lang="zh-TW" altLang="x-none" sz="2400" b="1" dirty="0">
                <a:solidFill>
                  <a:schemeClr val="accent2"/>
                </a:solidFill>
                <a:latin typeface="宋体" panose="02010600030101010101" pitchFamily="2" charset="-122"/>
                <a:ea typeface="Arial Unicode MS" panose="020B0604020202020204" pitchFamily="34" charset="-122"/>
              </a:rPr>
              <a:t>关</a:t>
            </a:r>
            <a:r>
              <a:rPr lang="zh-CN" altLang="en-US" sz="2400" b="1" dirty="0">
                <a:solidFill>
                  <a:schemeClr val="accent2"/>
                </a:solidFill>
                <a:latin typeface="宋体" panose="02010600030101010101" pitchFamily="2" charset="-122"/>
                <a:ea typeface="Arial Unicode MS" panose="020B0604020202020204" pitchFamily="34" charset="-122"/>
              </a:rPr>
              <a:t>联</a:t>
            </a:r>
            <a:r>
              <a:rPr lang="zh-TW" altLang="x-none" sz="2400" b="1" dirty="0">
                <a:solidFill>
                  <a:schemeClr val="accent2"/>
                </a:solidFill>
                <a:latin typeface="宋体" panose="02010600030101010101" pitchFamily="2" charset="-122"/>
                <a:ea typeface="Arial Unicode MS" panose="020B0604020202020204" pitchFamily="34" charset="-122"/>
              </a:rPr>
              <a:t>话题</a:t>
            </a:r>
            <a:endParaRPr lang="en-US" altLang="zh-CN" sz="2400" b="1" dirty="0">
              <a:solidFill>
                <a:schemeClr val="accent2"/>
              </a:solidFill>
              <a:latin typeface="宋体" panose="02010600030101010101" pitchFamily="2" charset="-122"/>
            </a:endParaRPr>
          </a:p>
          <a:p>
            <a:r>
              <a:rPr lang="en-US" altLang="zh-TW" sz="2400" b="1" dirty="0">
                <a:solidFill>
                  <a:schemeClr val="accent2"/>
                </a:solidFill>
                <a:latin typeface="宋体" panose="02010600030101010101" pitchFamily="2" charset="-122"/>
                <a:ea typeface="Arial Unicode MS" panose="020B0604020202020204" pitchFamily="34" charset="-122"/>
              </a:rPr>
              <a:t>    </a:t>
            </a:r>
            <a:r>
              <a:rPr lang="zh-TW" altLang="x-none" sz="2400" b="1" dirty="0">
                <a:solidFill>
                  <a:schemeClr val="accent2"/>
                </a:solidFill>
                <a:latin typeface="宋体" panose="02010600030101010101" pitchFamily="2" charset="-122"/>
                <a:ea typeface="Arial Unicode MS" panose="020B0604020202020204" pitchFamily="34" charset="-122"/>
              </a:rPr>
              <a:t>从农业时代到工业时代</a:t>
            </a:r>
            <a:r>
              <a:rPr lang="zh-CN" altLang="en-US" sz="2400" b="1" dirty="0">
                <a:solidFill>
                  <a:schemeClr val="accent2"/>
                </a:solidFill>
                <a:latin typeface="宋体" panose="02010600030101010101" pitchFamily="2" charset="-122"/>
              </a:rPr>
              <a:t>、</a:t>
            </a:r>
            <a:r>
              <a:rPr lang="zh-TW" altLang="x-none" sz="2400" b="1" dirty="0">
                <a:solidFill>
                  <a:schemeClr val="accent2"/>
                </a:solidFill>
                <a:latin typeface="宋体" panose="02010600030101010101" pitchFamily="2" charset="-122"/>
                <a:ea typeface="Arial Unicode MS" panose="020B0604020202020204" pitchFamily="34" charset="-122"/>
              </a:rPr>
              <a:t>中国与全球化</a:t>
            </a:r>
            <a:r>
              <a:rPr lang="zh-CN" altLang="en-US" sz="2400" b="1" dirty="0">
                <a:solidFill>
                  <a:schemeClr val="accent2"/>
                </a:solidFill>
                <a:latin typeface="宋体" panose="02010600030101010101" pitchFamily="2" charset="-122"/>
                <a:ea typeface="Arial Unicode MS" panose="020B0604020202020204" pitchFamily="34" charset="-122"/>
              </a:rPr>
              <a:t>进程</a:t>
            </a:r>
            <a:r>
              <a:rPr lang="zh-CN" altLang="en-US" sz="2400" b="1" dirty="0">
                <a:solidFill>
                  <a:schemeClr val="accent2"/>
                </a:solidFill>
                <a:latin typeface="宋体" panose="02010600030101010101" pitchFamily="2" charset="-122"/>
              </a:rPr>
              <a:t>、</a:t>
            </a:r>
            <a:r>
              <a:rPr lang="zh-TW" altLang="x-none" sz="2400" b="1" dirty="0">
                <a:solidFill>
                  <a:schemeClr val="accent2"/>
                </a:solidFill>
                <a:latin typeface="宋体" panose="02010600030101010101" pitchFamily="2" charset="-122"/>
                <a:ea typeface="Arial Unicode MS" panose="020B0604020202020204" pitchFamily="34" charset="-122"/>
              </a:rPr>
              <a:t>大国兴衰</a:t>
            </a:r>
            <a:r>
              <a:rPr lang="zh-CN" altLang="en-US" sz="2400" b="1" dirty="0">
                <a:solidFill>
                  <a:schemeClr val="accent2"/>
                </a:solidFill>
                <a:latin typeface="宋体" panose="02010600030101010101" pitchFamily="2" charset="-122"/>
              </a:rPr>
              <a:t>、</a:t>
            </a:r>
            <a:r>
              <a:rPr lang="zh-TW" altLang="x-none" sz="2400" b="1" dirty="0">
                <a:solidFill>
                  <a:schemeClr val="accent2"/>
                </a:solidFill>
                <a:latin typeface="宋体" panose="02010600030101010101" pitchFamily="2" charset="-122"/>
                <a:ea typeface="Arial Unicode MS" panose="020B0604020202020204" pitchFamily="34" charset="-122"/>
              </a:rPr>
              <a:t>资本的成长历程</a:t>
            </a:r>
            <a:r>
              <a:rPr lang="zh-CN" altLang="en-US" sz="2400" b="1" dirty="0">
                <a:solidFill>
                  <a:schemeClr val="accent2"/>
                </a:solidFill>
                <a:latin typeface="宋体" panose="02010600030101010101" pitchFamily="2" charset="-122"/>
              </a:rPr>
              <a:t>、</a:t>
            </a:r>
            <a:r>
              <a:rPr lang="zh-CN" altLang="en-US" sz="2400" b="1" dirty="0">
                <a:solidFill>
                  <a:schemeClr val="accent2"/>
                </a:solidFill>
                <a:latin typeface="宋体" panose="02010600030101010101" pitchFamily="2" charset="-122"/>
                <a:ea typeface="Arial Unicode MS" panose="020B0604020202020204" pitchFamily="34" charset="-122"/>
              </a:rPr>
              <a:t>政治民主进程、</a:t>
            </a:r>
            <a:r>
              <a:rPr lang="zh-TW" altLang="x-none" sz="2400" b="1" dirty="0">
                <a:solidFill>
                  <a:schemeClr val="accent2"/>
                </a:solidFill>
                <a:latin typeface="宋体" panose="02010600030101010101" pitchFamily="2" charset="-122"/>
                <a:ea typeface="Arial Unicode MS" panose="020B0604020202020204" pitchFamily="34" charset="-122"/>
              </a:rPr>
              <a:t>中西社会转型期大对比</a:t>
            </a:r>
            <a:endParaRPr lang="en-US" altLang="zh-CN" sz="2400" b="1" dirty="0">
              <a:solidFill>
                <a:schemeClr val="accent2"/>
              </a:solidFill>
              <a:latin typeface="宋体" panose="02010600030101010101" pitchFamily="2"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    这部分的主题非常重要，因为它们有着相对较宽阔的历史视野</a:t>
            </a:r>
            <a:r>
              <a:rPr lang="zh-CN" altLang="zh-TW"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中外关联</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空间范围广、时间跨度长，每个主题都能涵盖课本中的数个专题内容，并且能打破专题之间的桎梏，建立起中外间的横向关联。应该说</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这些主题的复习构建能够有效提升学生的历史认知格局，帮助他们建立起完整的、有高度的认知框架。</a:t>
            </a:r>
            <a:endParaRPr lang="zh-TW" altLang="x-none" sz="2400" b="1" dirty="0">
              <a:solidFill>
                <a:schemeClr val="accent2"/>
              </a:solidFill>
              <a:latin typeface="宋体" panose="02010600030101010101" pitchFamily="2" charset="-122"/>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8001" name="Rectangle 1"/>
          <p:cNvSpPr>
            <a:spLocks noChangeArrowheads="1"/>
          </p:cNvSpPr>
          <p:nvPr/>
        </p:nvSpPr>
        <p:spPr bwMode="auto">
          <a:xfrm>
            <a:off x="107950" y="1195388"/>
            <a:ext cx="8785225" cy="4894263"/>
          </a:xfrm>
          <a:prstGeom prst="rect">
            <a:avLst/>
          </a:prstGeom>
          <a:noFill/>
          <a:ln w="9525">
            <a:noFill/>
            <a:miter lim="800000"/>
          </a:ln>
          <a:effectLst>
            <a:prstShdw prst="shdw12">
              <a:schemeClr val="accent1">
                <a:gamma/>
                <a:shade val="60000"/>
                <a:invGamma/>
                <a:alpha val="50000"/>
              </a:schemeClr>
            </a:prstShdw>
          </a:effectLst>
        </p:spPr>
        <p:txBody>
          <a:bodyPr wrap="square" anchor="ctr">
            <a:spAutoFit/>
          </a:bodyPr>
          <a:p>
            <a:r>
              <a:rPr lang="zh-CN" altLang="en-US" sz="2400" b="1" dirty="0">
                <a:solidFill>
                  <a:schemeClr val="accent2"/>
                </a:solidFill>
                <a:latin typeface="宋体" panose="02010600030101010101" pitchFamily="2" charset="-122"/>
                <a:ea typeface="Arial Unicode MS" panose="020B0604020202020204" pitchFamily="34" charset="-122"/>
              </a:rPr>
              <a:t>二轮复习的具体课堂操作策略</a:t>
            </a:r>
            <a:endParaRPr lang="en-US" altLang="zh-CN" sz="2400" b="1" dirty="0">
              <a:solidFill>
                <a:schemeClr val="accent2"/>
              </a:solidFill>
              <a:latin typeface="宋体" panose="02010600030101010101" pitchFamily="2" charset="-122"/>
              <a:ea typeface="Arial Unicode MS" panose="020B0604020202020204" pitchFamily="34" charset="-122"/>
            </a:endParaRPr>
          </a:p>
          <a:p>
            <a:endParaRPr lang="zh-CN" altLang="en-US" sz="2400" b="1" dirty="0">
              <a:solidFill>
                <a:schemeClr val="accent2"/>
              </a:solidFill>
              <a:latin typeface="宋体" panose="02010600030101010101" pitchFamily="2" charset="-122"/>
            </a:endParaRPr>
          </a:p>
          <a:p>
            <a:r>
              <a:rPr lang="en-US" altLang="zh-CN" sz="2400" b="1" dirty="0">
                <a:solidFill>
                  <a:schemeClr val="accent2"/>
                </a:solidFill>
                <a:latin typeface="宋体" panose="02010600030101010101" pitchFamily="2" charset="-122"/>
                <a:ea typeface="Arial Unicode MS" panose="020B0604020202020204" pitchFamily="34" charset="-122"/>
              </a:rPr>
              <a:t>   </a:t>
            </a:r>
            <a:r>
              <a:rPr lang="zh-CN" altLang="zh-TW"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课前预习</a:t>
            </a:r>
            <a:r>
              <a:rPr lang="zh-CN" altLang="zh-TW"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学生根据教师所给的主题“大国的兴衰”，课前绘制思维导图，将这个主题相关的历史知识进行整合，形成初步认知。</a:t>
            </a:r>
            <a:endParaRPr lang="zh-CN" altLang="en-US" sz="2400" b="1" dirty="0">
              <a:solidFill>
                <a:schemeClr val="accent2"/>
              </a:solidFill>
              <a:latin typeface="宋体" panose="02010600030101010101" pitchFamily="2" charset="-122"/>
            </a:endParaRPr>
          </a:p>
          <a:p>
            <a:r>
              <a:rPr lang="en-US" altLang="zh-CN" sz="2400" b="1" dirty="0">
                <a:solidFill>
                  <a:schemeClr val="accent2"/>
                </a:solidFill>
                <a:latin typeface="宋体" panose="02010600030101010101" pitchFamily="2" charset="-122"/>
                <a:ea typeface="Arial Unicode MS" panose="020B0604020202020204" pitchFamily="34" charset="-122"/>
              </a:rPr>
              <a:t>   </a:t>
            </a:r>
            <a:r>
              <a:rPr lang="zh-CN" altLang="zh-TW"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课时</a:t>
            </a:r>
            <a:r>
              <a:rPr lang="zh-CN" altLang="zh-TW" sz="2400" b="1" dirty="0">
                <a:solidFill>
                  <a:schemeClr val="accent2"/>
                </a:solidFill>
                <a:latin typeface="宋体" panose="02010600030101010101" pitchFamily="2" charset="-122"/>
                <a:ea typeface="Arial Unicode MS" panose="020B0604020202020204" pitchFamily="34" charset="-122"/>
              </a:rPr>
              <a:t>1】</a:t>
            </a:r>
            <a:r>
              <a:rPr lang="zh-TW" altLang="x-none" sz="2400" b="1" dirty="0">
                <a:solidFill>
                  <a:schemeClr val="accent2"/>
                </a:solidFill>
                <a:latin typeface="宋体" panose="02010600030101010101" pitchFamily="2" charset="-122"/>
                <a:ea typeface="Arial Unicode MS" panose="020B0604020202020204" pitchFamily="34" charset="-122"/>
              </a:rPr>
              <a:t>教师展示优秀作品，在这个过程中与学生一起将此主题相关的历史知识整理一遍。</a:t>
            </a:r>
            <a:endParaRPr lang="zh-CN" altLang="en-US" sz="2400" b="1" dirty="0">
              <a:solidFill>
                <a:schemeClr val="accent2"/>
              </a:solidFill>
              <a:latin typeface="宋体" panose="02010600030101010101" pitchFamily="2"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    教师拓展主题：请学生写出英、美崛起过程中认为最重要的</a:t>
            </a:r>
            <a:r>
              <a:rPr lang="zh-CN" altLang="zh-TW" sz="2400" b="1" dirty="0">
                <a:solidFill>
                  <a:schemeClr val="accent2"/>
                </a:solidFill>
                <a:latin typeface="宋体" panose="02010600030101010101" pitchFamily="2" charset="-122"/>
                <a:ea typeface="Arial Unicode MS" panose="020B0604020202020204" pitchFamily="34" charset="-122"/>
              </a:rPr>
              <a:t>10</a:t>
            </a:r>
            <a:r>
              <a:rPr lang="zh-TW" altLang="x-none" sz="2400" b="1" dirty="0">
                <a:solidFill>
                  <a:schemeClr val="accent2"/>
                </a:solidFill>
                <a:latin typeface="宋体" panose="02010600030101010101" pitchFamily="2" charset="-122"/>
                <a:ea typeface="Arial Unicode MS" panose="020B0604020202020204" pitchFamily="34" charset="-122"/>
              </a:rPr>
              <a:t>件大事，然后说</a:t>
            </a:r>
            <a:r>
              <a:rPr lang="zh-CN" altLang="en-US" sz="2400" b="1" dirty="0">
                <a:solidFill>
                  <a:schemeClr val="accent2"/>
                </a:solidFill>
                <a:latin typeface="宋体" panose="02010600030101010101" pitchFamily="2" charset="-122"/>
                <a:ea typeface="Arial Unicode MS" panose="020B0604020202020204" pitchFamily="34" charset="-122"/>
              </a:rPr>
              <a:t>明</a:t>
            </a:r>
            <a:r>
              <a:rPr lang="zh-TW" altLang="x-none" sz="2400" b="1" dirty="0">
                <a:solidFill>
                  <a:schemeClr val="accent2"/>
                </a:solidFill>
                <a:latin typeface="宋体" panose="02010600030101010101" pitchFamily="2" charset="-122"/>
                <a:ea typeface="Arial Unicode MS" panose="020B0604020202020204" pitchFamily="34" charset="-122"/>
              </a:rPr>
              <a:t>理由。</a:t>
            </a:r>
            <a:endParaRPr lang="en-US" altLang="zh-TW" sz="2400" b="1" dirty="0">
              <a:solidFill>
                <a:schemeClr val="accent2"/>
              </a:solidFill>
              <a:latin typeface="宋体" panose="02010600030101010101" pitchFamily="2" charset="-122"/>
              <a:ea typeface="Arial Unicode MS" panose="020B0604020202020204" pitchFamily="34" charset="-122"/>
            </a:endParaRPr>
          </a:p>
          <a:p>
            <a:r>
              <a:rPr lang="en-US" altLang="zh-TW" sz="2400" b="1" dirty="0">
                <a:solidFill>
                  <a:schemeClr val="accent2"/>
                </a:solidFill>
                <a:latin typeface="宋体" panose="02010600030101010101" pitchFamily="2" charset="-122"/>
                <a:ea typeface="Arial Unicode MS" panose="020B0604020202020204" pitchFamily="34" charset="-122"/>
              </a:rPr>
              <a:t>    </a:t>
            </a:r>
            <a:r>
              <a:rPr lang="zh-TW" altLang="x-none" sz="2400" b="1" dirty="0">
                <a:solidFill>
                  <a:schemeClr val="accent2"/>
                </a:solidFill>
                <a:latin typeface="宋体" panose="02010600030101010101" pitchFamily="2" charset="-122"/>
                <a:ea typeface="Arial Unicode MS" panose="020B0604020202020204" pitchFamily="34" charset="-122"/>
              </a:rPr>
              <a:t>学生写出</a:t>
            </a:r>
            <a:r>
              <a:rPr lang="zh-CN" altLang="zh-TW" sz="2400" b="1" dirty="0">
                <a:solidFill>
                  <a:schemeClr val="accent2"/>
                </a:solidFill>
                <a:latin typeface="宋体" panose="02010600030101010101" pitchFamily="2" charset="-122"/>
                <a:ea typeface="Arial Unicode MS" panose="020B0604020202020204" pitchFamily="34" charset="-122"/>
              </a:rPr>
              <a:t>10</a:t>
            </a:r>
            <a:r>
              <a:rPr lang="zh-TW" altLang="x-none" sz="2400" b="1" dirty="0">
                <a:solidFill>
                  <a:schemeClr val="accent2"/>
                </a:solidFill>
                <a:latin typeface="宋体" panose="02010600030101010101" pitchFamily="2" charset="-122"/>
                <a:ea typeface="Arial Unicode MS" panose="020B0604020202020204" pitchFamily="34" charset="-122"/>
              </a:rPr>
              <a:t>件大事</a:t>
            </a:r>
            <a:r>
              <a:rPr lang="zh-CN" altLang="en-US" sz="2400" b="1" dirty="0">
                <a:solidFill>
                  <a:schemeClr val="accent2"/>
                </a:solidFill>
                <a:latin typeface="宋体" panose="02010600030101010101" pitchFamily="2" charset="-122"/>
                <a:ea typeface="Arial Unicode MS" panose="020B0604020202020204" pitchFamily="34" charset="-122"/>
              </a:rPr>
              <a:t>的过程，</a:t>
            </a:r>
            <a:r>
              <a:rPr lang="zh-TW" altLang="x-none" sz="2400" b="1" dirty="0">
                <a:solidFill>
                  <a:schemeClr val="accent2"/>
                </a:solidFill>
                <a:latin typeface="宋体" panose="02010600030101010101" pitchFamily="2" charset="-122"/>
                <a:ea typeface="Arial Unicode MS" panose="020B0604020202020204" pitchFamily="34" charset="-122"/>
              </a:rPr>
              <a:t>既是对知识再次重新梳理</a:t>
            </a:r>
            <a:r>
              <a:rPr lang="zh-CN" altLang="en-US" sz="2400" b="1" dirty="0">
                <a:solidFill>
                  <a:schemeClr val="accent2"/>
                </a:solidFill>
                <a:latin typeface="宋体" panose="02010600030101010101" pitchFamily="2" charset="-122"/>
                <a:ea typeface="Arial Unicode MS" panose="020B0604020202020204" pitchFamily="34" charset="-122"/>
              </a:rPr>
              <a:t>的过程</a:t>
            </a:r>
            <a:r>
              <a:rPr lang="zh-TW" altLang="x-none" sz="2400" b="1" dirty="0">
                <a:solidFill>
                  <a:schemeClr val="accent2"/>
                </a:solidFill>
                <a:latin typeface="宋体" panose="02010600030101010101" pitchFamily="2" charset="-122"/>
                <a:ea typeface="Arial Unicode MS" panose="020B0604020202020204" pitchFamily="34" charset="-122"/>
              </a:rPr>
              <a:t>，也是一种权衡取舍的过程</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学生必须依据自己的想法选出自己认为最重要的</a:t>
            </a:r>
            <a:r>
              <a:rPr lang="zh-CN" altLang="en-US" sz="2400" b="1" dirty="0">
                <a:solidFill>
                  <a:schemeClr val="accent2"/>
                </a:solidFill>
                <a:latin typeface="宋体" panose="02010600030101010101" pitchFamily="2" charset="-122"/>
                <a:ea typeface="Arial Unicode MS" panose="020B0604020202020204" pitchFamily="34" charset="-122"/>
              </a:rPr>
              <a:t>大事</a:t>
            </a:r>
            <a:r>
              <a:rPr lang="zh-TW" altLang="x-none" sz="2400" b="1" dirty="0">
                <a:solidFill>
                  <a:schemeClr val="accent2"/>
                </a:solidFill>
                <a:latin typeface="宋体" panose="02010600030101010101" pitchFamily="2" charset="-122"/>
                <a:ea typeface="Arial Unicode MS" panose="020B0604020202020204" pitchFamily="34" charset="-122"/>
              </a:rPr>
              <a:t>，不同学生的答案必有差异，大家分享各自答案的过程也是一个交流思想的过程。</a:t>
            </a:r>
            <a:endParaRPr lang="zh-TW" altLang="x-none" sz="2400" b="1" dirty="0">
              <a:solidFill>
                <a:schemeClr val="accent2"/>
              </a:solidFill>
              <a:latin typeface="宋体" panose="02010600030101010101" pitchFamily="2" charset="-122"/>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1313" name="Rectangle 1"/>
          <p:cNvSpPr>
            <a:spLocks noChangeArrowheads="1"/>
          </p:cNvSpPr>
          <p:nvPr/>
        </p:nvSpPr>
        <p:spPr bwMode="auto">
          <a:xfrm>
            <a:off x="179388" y="1060450"/>
            <a:ext cx="8843963" cy="4956175"/>
          </a:xfrm>
          <a:prstGeom prst="rect">
            <a:avLst/>
          </a:prstGeom>
          <a:noFill/>
          <a:ln w="9525">
            <a:noFill/>
            <a:miter lim="800000"/>
          </a:ln>
          <a:effectLst>
            <a:prstShdw prst="shdw12">
              <a:schemeClr val="accent1">
                <a:gamma/>
                <a:shade val="60000"/>
                <a:invGamma/>
                <a:alpha val="50000"/>
              </a:schemeClr>
            </a:prstShdw>
          </a:effectLst>
        </p:spPr>
        <p:txBody>
          <a:bodyPr anchor="ctr">
            <a:spAutoFit/>
          </a:bodyPr>
          <a:p>
            <a:r>
              <a:rPr lang="en-US" altLang="zh-CN" sz="2800" b="1" dirty="0">
                <a:latin typeface="宋体" panose="02010600030101010101" pitchFamily="2" charset="-122"/>
                <a:ea typeface="Arial Unicode MS" panose="020B0604020202020204" pitchFamily="34" charset="-122"/>
              </a:rPr>
              <a:t>   </a:t>
            </a:r>
            <a:r>
              <a:rPr lang="zh-CN" altLang="zh-TW"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课时</a:t>
            </a:r>
            <a:r>
              <a:rPr lang="zh-CN" altLang="zh-TW" sz="2400" b="1" dirty="0">
                <a:solidFill>
                  <a:schemeClr val="accent2"/>
                </a:solidFill>
                <a:latin typeface="宋体" panose="02010600030101010101" pitchFamily="2" charset="-122"/>
                <a:ea typeface="Arial Unicode MS" panose="020B0604020202020204" pitchFamily="34" charset="-122"/>
              </a:rPr>
              <a:t>2】</a:t>
            </a:r>
            <a:r>
              <a:rPr lang="zh-TW" altLang="x-none" sz="2400" b="1" dirty="0">
                <a:solidFill>
                  <a:schemeClr val="accent2"/>
                </a:solidFill>
                <a:latin typeface="宋体" panose="02010600030101010101" pitchFamily="2" charset="-122"/>
                <a:ea typeface="Arial Unicode MS" panose="020B0604020202020204" pitchFamily="34" charset="-122"/>
              </a:rPr>
              <a:t>教师提问：请大家在上节课讨论的基础上总结：对于大国崛起而言，哪些要素是必备的？（内部的政治整合、制度革新、经济实力、国际地位、军事实力</a:t>
            </a:r>
            <a:r>
              <a:rPr lang="zh-CN" altLang="en-US" sz="2400" b="1" dirty="0">
                <a:solidFill>
                  <a:schemeClr val="accent2"/>
                </a:solidFill>
                <a:latin typeface="宋体" panose="02010600030101010101" pitchFamily="2" charset="-122"/>
                <a:ea typeface="Arial Unicode MS" panose="020B0604020202020204" pitchFamily="34" charset="-122"/>
              </a:rPr>
              <a:t>等</a:t>
            </a:r>
            <a:r>
              <a:rPr lang="zh-TW" altLang="x-none" sz="2400" b="1" dirty="0">
                <a:solidFill>
                  <a:schemeClr val="accent2"/>
                </a:solidFill>
                <a:latin typeface="宋体" panose="02010600030101010101" pitchFamily="2" charset="-122"/>
                <a:ea typeface="Arial Unicode MS" panose="020B0604020202020204" pitchFamily="34" charset="-122"/>
              </a:rPr>
              <a:t>）</a:t>
            </a:r>
            <a:endParaRPr lang="en-US" altLang="zh-CN" sz="2400" b="1" dirty="0">
              <a:solidFill>
                <a:schemeClr val="accent2"/>
              </a:solidFill>
              <a:latin typeface="宋体" panose="02010600030101010101" pitchFamily="2"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    教师提问：对比英美崛起过程，你发现这两个国家崛起</a:t>
            </a:r>
            <a:r>
              <a:rPr lang="zh-CN" altLang="en-US" sz="2400" b="1" dirty="0">
                <a:solidFill>
                  <a:schemeClr val="accent2"/>
                </a:solidFill>
                <a:latin typeface="宋体" panose="02010600030101010101" pitchFamily="2" charset="-122"/>
                <a:ea typeface="Arial Unicode MS" panose="020B0604020202020204" pitchFamily="34" charset="-122"/>
              </a:rPr>
              <a:t>的</a:t>
            </a:r>
            <a:r>
              <a:rPr lang="zh-TW" altLang="x-none" sz="2400" b="1" dirty="0">
                <a:solidFill>
                  <a:schemeClr val="accent2"/>
                </a:solidFill>
                <a:latin typeface="宋体" panose="02010600030101010101" pitchFamily="2" charset="-122"/>
                <a:ea typeface="Arial Unicode MS" panose="020B0604020202020204" pitchFamily="34" charset="-122"/>
              </a:rPr>
              <a:t>方式有什么差异？这对我们有什么启示？最后两个设问是对本主题的深层挖掘和升华，学生经过前面的铺垫，在教师的启发下都能发现，英国崛起更多依靠的是弱肉强食的殖民战争、抢占殖民地等，但美国则较少争夺殖民地，更多依靠自身的经济优势、建构世界经济体系和国际组织、掌握话语权和主导权等方式，</a:t>
            </a:r>
            <a:r>
              <a:rPr lang="zh-CN" altLang="en-US" sz="2400" b="1" dirty="0">
                <a:solidFill>
                  <a:schemeClr val="accent2"/>
                </a:solidFill>
                <a:latin typeface="宋体" panose="02010600030101010101" pitchFamily="2" charset="-122"/>
                <a:ea typeface="Arial Unicode MS" panose="020B0604020202020204" pitchFamily="34" charset="-122"/>
              </a:rPr>
              <a:t>从而</a:t>
            </a:r>
            <a:r>
              <a:rPr lang="zh-TW" altLang="x-none" sz="2400" b="1" dirty="0">
                <a:solidFill>
                  <a:schemeClr val="accent2"/>
                </a:solidFill>
                <a:latin typeface="宋体" panose="02010600030101010101" pitchFamily="2" charset="-122"/>
                <a:ea typeface="Arial Unicode MS" panose="020B0604020202020204" pitchFamily="34" charset="-122"/>
              </a:rPr>
              <a:t>获</a:t>
            </a:r>
            <a:endParaRPr lang="en-US" altLang="zh-TW" sz="2400" b="1" dirty="0">
              <a:solidFill>
                <a:schemeClr val="accent2"/>
              </a:solidFill>
              <a:latin typeface="宋体" panose="02010600030101010101" pitchFamily="2" charset="-122"/>
              <a:ea typeface="Arial Unicode MS" panose="020B0604020202020204" pitchFamily="34"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得了资本主义世界霸主地位。在此基础上，学生可以联系到当今世界经济的制度化、体系化趋势，也可以进一步联系到中国的大国崛起之路，需要融入世界经济一体化趋势、参与全球合作、走互利共赢之路。</a:t>
            </a:r>
            <a:endParaRPr lang="zh-TW" altLang="x-none" sz="2400" b="1" dirty="0">
              <a:solidFill>
                <a:schemeClr val="accent2"/>
              </a:solidFill>
              <a:latin typeface="宋体" panose="02010600030101010101" pitchFamily="2" charset="-122"/>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2337" name="Rectangle 1"/>
          <p:cNvSpPr>
            <a:spLocks noChangeArrowheads="1"/>
          </p:cNvSpPr>
          <p:nvPr/>
        </p:nvSpPr>
        <p:spPr bwMode="auto">
          <a:xfrm>
            <a:off x="179388" y="2130425"/>
            <a:ext cx="8713788" cy="3109913"/>
          </a:xfrm>
          <a:prstGeom prst="rect">
            <a:avLst/>
          </a:prstGeom>
          <a:noFill/>
          <a:ln w="9525">
            <a:noFill/>
            <a:miter lim="800000"/>
          </a:ln>
          <a:effectLst>
            <a:prstShdw prst="shdw12">
              <a:schemeClr val="accent1">
                <a:gamma/>
                <a:shade val="60000"/>
                <a:invGamma/>
                <a:alpha val="50000"/>
              </a:schemeClr>
            </a:prstShdw>
          </a:effectLst>
        </p:spPr>
        <p:txBody>
          <a:bodyPr wrap="square" anchor="ctr">
            <a:spAutoFit/>
          </a:bodyPr>
          <a:p>
            <a:r>
              <a:rPr lang="en-US" altLang="zh-CN" sz="2800" b="1" dirty="0">
                <a:latin typeface="宋体" panose="02010600030101010101" pitchFamily="2" charset="-122"/>
                <a:ea typeface="Arial Unicode MS" panose="020B0604020202020204" pitchFamily="34" charset="-122"/>
              </a:rPr>
              <a:t>   </a:t>
            </a:r>
            <a:r>
              <a:rPr lang="zh-CN" altLang="zh-TW"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课时</a:t>
            </a:r>
            <a:r>
              <a:rPr lang="zh-CN" altLang="zh-TW" sz="2400" b="1" dirty="0">
                <a:solidFill>
                  <a:schemeClr val="accent2"/>
                </a:solidFill>
                <a:latin typeface="宋体" panose="02010600030101010101" pitchFamily="2" charset="-122"/>
                <a:ea typeface="Arial Unicode MS" panose="020B0604020202020204" pitchFamily="34" charset="-122"/>
              </a:rPr>
              <a:t>3】</a:t>
            </a:r>
            <a:r>
              <a:rPr lang="zh-TW" altLang="x-none" sz="2400" b="1" dirty="0">
                <a:solidFill>
                  <a:schemeClr val="accent2"/>
                </a:solidFill>
                <a:latin typeface="宋体" panose="02010600030101010101" pitchFamily="2" charset="-122"/>
                <a:ea typeface="Arial Unicode MS" panose="020B0604020202020204" pitchFamily="34" charset="-122"/>
              </a:rPr>
              <a:t>课堂限时训练、试题讲评</a:t>
            </a:r>
            <a:endParaRPr lang="en-US" altLang="zh-CN" sz="2400" b="1" dirty="0">
              <a:solidFill>
                <a:schemeClr val="accent2"/>
              </a:solidFill>
              <a:latin typeface="宋体" panose="02010600030101010101" pitchFamily="2"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   “大国兴衰”这个主题涵盖了世界近代史、现代史的众多主干知识，并能和当代中国的发展结合起来，所有的知识在主题的串联下变成了有机的整体框架，并被赋予了现实意义。</a:t>
            </a:r>
            <a:endParaRPr lang="en-US" altLang="zh-TW" sz="2400" b="1" dirty="0">
              <a:solidFill>
                <a:schemeClr val="accent2"/>
              </a:solidFill>
              <a:latin typeface="宋体" panose="02010600030101010101" pitchFamily="2" charset="-122"/>
              <a:ea typeface="Arial Unicode MS" panose="020B0604020202020204" pitchFamily="34" charset="-122"/>
            </a:endParaRPr>
          </a:p>
          <a:p>
            <a:r>
              <a:rPr lang="en-US" altLang="zh-TW" sz="2400" b="1" dirty="0">
                <a:solidFill>
                  <a:schemeClr val="accent2"/>
                </a:solidFill>
                <a:latin typeface="宋体" panose="02010600030101010101" pitchFamily="2" charset="-122"/>
                <a:ea typeface="Arial Unicode MS" panose="020B0604020202020204" pitchFamily="34" charset="-122"/>
              </a:rPr>
              <a:t>    </a:t>
            </a:r>
            <a:r>
              <a:rPr lang="zh-TW" altLang="x-none" sz="2400" b="1" dirty="0">
                <a:solidFill>
                  <a:schemeClr val="accent2"/>
                </a:solidFill>
                <a:latin typeface="宋体" panose="02010600030101010101" pitchFamily="2" charset="-122"/>
                <a:ea typeface="Arial Unicode MS" panose="020B0604020202020204" pitchFamily="34" charset="-122"/>
              </a:rPr>
              <a:t>从以上的课堂复习示例可以看出：教师在复习的过程中并没有</a:t>
            </a:r>
            <a:r>
              <a:rPr lang="zh-CN" altLang="en-US" sz="2400" b="1" dirty="0">
                <a:solidFill>
                  <a:schemeClr val="accent2"/>
                </a:solidFill>
                <a:latin typeface="宋体" panose="02010600030101010101" pitchFamily="2" charset="-122"/>
                <a:ea typeface="Arial Unicode MS" panose="020B0604020202020204" pitchFamily="34" charset="-122"/>
              </a:rPr>
              <a:t>做</a:t>
            </a:r>
            <a:r>
              <a:rPr lang="zh-TW" altLang="x-none" sz="2400" b="1" dirty="0">
                <a:solidFill>
                  <a:schemeClr val="accent2"/>
                </a:solidFill>
                <a:latin typeface="宋体" panose="02010600030101010101" pitchFamily="2" charset="-122"/>
                <a:ea typeface="Arial Unicode MS" panose="020B0604020202020204" pitchFamily="34" charset="-122"/>
              </a:rPr>
              <a:t>太多的文字教案准备，几乎所有的知识整理工作都是学生自己完成的，教师在课上做的主要</a:t>
            </a:r>
            <a:r>
              <a:rPr lang="zh-CN" altLang="en-US" sz="2400" b="1" dirty="0">
                <a:solidFill>
                  <a:schemeClr val="accent2"/>
                </a:solidFill>
                <a:latin typeface="宋体" panose="02010600030101010101" pitchFamily="2" charset="-122"/>
                <a:ea typeface="Arial Unicode MS" panose="020B0604020202020204" pitchFamily="34" charset="-122"/>
              </a:rPr>
              <a:t>工作</a:t>
            </a:r>
            <a:r>
              <a:rPr lang="zh-TW" altLang="x-none" sz="2400" b="1" dirty="0">
                <a:solidFill>
                  <a:schemeClr val="accent2"/>
                </a:solidFill>
                <a:latin typeface="宋体" panose="02010600030101010101" pitchFamily="2" charset="-122"/>
                <a:ea typeface="Arial Unicode MS" panose="020B0604020202020204" pitchFamily="34" charset="-122"/>
              </a:rPr>
              <a:t>是提出有思维含量的问题，通过提问一步步引导学生思考的深入。</a:t>
            </a:r>
            <a:endParaRPr lang="zh-TW" altLang="x-none" sz="2400" b="1" dirty="0">
              <a:solidFill>
                <a:schemeClr val="accent2"/>
              </a:solidFill>
              <a:latin typeface="宋体" panose="02010600030101010101" pitchFamily="2" charset="-122"/>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1" name="Rectangle 1"/>
          <p:cNvSpPr>
            <a:spLocks noChangeArrowheads="1"/>
          </p:cNvSpPr>
          <p:nvPr/>
        </p:nvSpPr>
        <p:spPr bwMode="auto">
          <a:xfrm>
            <a:off x="244475" y="2187575"/>
            <a:ext cx="8843963" cy="3908425"/>
          </a:xfrm>
          <a:prstGeom prst="rect">
            <a:avLst/>
          </a:prstGeom>
          <a:noFill/>
          <a:ln w="9525">
            <a:noFill/>
            <a:miter lim="800000"/>
          </a:ln>
          <a:effectLst>
            <a:prstShdw prst="shdw12">
              <a:schemeClr val="accent1">
                <a:gamma/>
                <a:shade val="60000"/>
                <a:invGamma/>
                <a:alpha val="50000"/>
              </a:schemeClr>
            </a:prstShdw>
          </a:effectLst>
        </p:spPr>
        <p:txBody>
          <a:bodyPr anchor="ctr">
            <a:spAutoFit/>
          </a:bodyPr>
          <a:p>
            <a:r>
              <a:rPr lang="zh-CN" altLang="en-US" sz="2400" b="1" dirty="0">
                <a:solidFill>
                  <a:schemeClr val="accent2"/>
                </a:solidFill>
                <a:latin typeface="宋体" panose="02010600030101010101" pitchFamily="2" charset="-122"/>
                <a:ea typeface="Arial Unicode MS" panose="020B0604020202020204" pitchFamily="34" charset="-122"/>
              </a:rPr>
              <a:t>二轮复习的核心</a:t>
            </a:r>
            <a:r>
              <a:rPr lang="zh-CN" altLang="zh-CN" sz="2400" b="1" dirty="0">
                <a:solidFill>
                  <a:schemeClr val="accent2"/>
                </a:solidFill>
                <a:latin typeface="宋体" panose="02010600030101010101" pitchFamily="2" charset="-122"/>
                <a:ea typeface="Arial Unicode MS" panose="020B0604020202020204" pitchFamily="34" charset="-122"/>
              </a:rPr>
              <a:t>——</a:t>
            </a:r>
            <a:r>
              <a:rPr lang="zh-CN" altLang="en-US" sz="2400" b="1" dirty="0">
                <a:solidFill>
                  <a:schemeClr val="accent2"/>
                </a:solidFill>
                <a:latin typeface="宋体" panose="02010600030101010101" pitchFamily="2" charset="-122"/>
                <a:ea typeface="Arial Unicode MS" panose="020B0604020202020204" pitchFamily="34" charset="-122"/>
              </a:rPr>
              <a:t>高考真题的研究贯穿全程</a:t>
            </a:r>
            <a:endParaRPr lang="en-US" altLang="zh-CN" sz="2400" b="1" dirty="0">
              <a:solidFill>
                <a:schemeClr val="accent2"/>
              </a:solidFill>
              <a:latin typeface="宋体" panose="02010600030101010101" pitchFamily="2" charset="-122"/>
              <a:ea typeface="Arial Unicode MS" panose="020B0604020202020204" pitchFamily="34" charset="-122"/>
            </a:endParaRPr>
          </a:p>
          <a:p>
            <a:endParaRPr lang="zh-CN" altLang="en-US" sz="2400" b="1" dirty="0">
              <a:solidFill>
                <a:schemeClr val="accent2"/>
              </a:solidFill>
              <a:latin typeface="宋体" panose="02010600030101010101" pitchFamily="2"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   </a:t>
            </a:r>
            <a:endParaRPr lang="zh-CN" altLang="en-US" sz="2400" b="1" dirty="0">
              <a:solidFill>
                <a:schemeClr val="accent2"/>
              </a:solidFill>
              <a:latin typeface="宋体" panose="02010600030101010101" pitchFamily="2"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从高考真题中获取主题设计的灵感</a:t>
            </a:r>
            <a:endParaRPr lang="zh-CN" altLang="en-US" sz="2400" b="1" dirty="0">
              <a:solidFill>
                <a:schemeClr val="accent2"/>
              </a:solidFill>
              <a:latin typeface="宋体" panose="02010600030101010101" pitchFamily="2"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   </a:t>
            </a:r>
            <a:r>
              <a:rPr lang="en-US" altLang="zh-TW" sz="2400" b="1" dirty="0">
                <a:solidFill>
                  <a:schemeClr val="accent2"/>
                </a:solidFill>
                <a:latin typeface="宋体" panose="02010600030101010101" pitchFamily="2" charset="-122"/>
                <a:ea typeface="Arial Unicode MS" panose="020B0604020202020204" pitchFamily="34" charset="-122"/>
              </a:rPr>
              <a:t> </a:t>
            </a:r>
            <a:r>
              <a:rPr lang="zh-TW" altLang="x-none" sz="2400" b="1" dirty="0">
                <a:solidFill>
                  <a:schemeClr val="accent2"/>
                </a:solidFill>
                <a:latin typeface="宋体" panose="02010600030101010101" pitchFamily="2" charset="-122"/>
                <a:ea typeface="Arial Unicode MS" panose="020B0604020202020204" pitchFamily="34" charset="-122"/>
              </a:rPr>
              <a:t>以上示例对“大国崛起”</a:t>
            </a:r>
            <a:r>
              <a:rPr lang="zh-CN" altLang="en-US" sz="2400" b="1" dirty="0">
                <a:solidFill>
                  <a:schemeClr val="accent2"/>
                </a:solidFill>
                <a:latin typeface="宋体" panose="02010600030101010101" pitchFamily="2" charset="-122"/>
                <a:ea typeface="Arial Unicode MS" panose="020B0604020202020204" pitchFamily="34" charset="-122"/>
              </a:rPr>
              <a:t>过程中</a:t>
            </a:r>
            <a:r>
              <a:rPr lang="zh-TW" altLang="x-none" sz="2400" b="1" dirty="0">
                <a:solidFill>
                  <a:schemeClr val="accent2"/>
                </a:solidFill>
                <a:latin typeface="宋体" panose="02010600030101010101" pitchFamily="2" charset="-122"/>
                <a:ea typeface="Arial Unicode MS" panose="020B0604020202020204" pitchFamily="34" charset="-122"/>
              </a:rPr>
              <a:t>英美不同道路的对比，灵感就来源自</a:t>
            </a:r>
            <a:r>
              <a:rPr lang="zh-CN" altLang="zh-TW" sz="2400" b="1" dirty="0">
                <a:solidFill>
                  <a:schemeClr val="accent2"/>
                </a:solidFill>
                <a:latin typeface="宋体" panose="02010600030101010101" pitchFamily="2" charset="-122"/>
                <a:ea typeface="Arial Unicode MS" panose="020B0604020202020204" pitchFamily="34" charset="-122"/>
              </a:rPr>
              <a:t>2015</a:t>
            </a:r>
            <a:r>
              <a:rPr lang="zh-TW" altLang="x-none" sz="2400" b="1" dirty="0">
                <a:solidFill>
                  <a:schemeClr val="accent2"/>
                </a:solidFill>
                <a:latin typeface="宋体" panose="02010600030101010101" pitchFamily="2" charset="-122"/>
                <a:ea typeface="Arial Unicode MS" panose="020B0604020202020204" pitchFamily="34" charset="-122"/>
              </a:rPr>
              <a:t>年的安徽文综卷。而“中西转型对比”则是多年高考的常考点。（</a:t>
            </a:r>
            <a:r>
              <a:rPr lang="zh-CN" altLang="zh-TW" sz="2400" b="1" dirty="0">
                <a:solidFill>
                  <a:schemeClr val="accent2"/>
                </a:solidFill>
                <a:latin typeface="宋体" panose="02010600030101010101" pitchFamily="2" charset="-122"/>
                <a:ea typeface="Arial Unicode MS" panose="020B0604020202020204" pitchFamily="34" charset="-122"/>
              </a:rPr>
              <a:t>2014</a:t>
            </a:r>
            <a:r>
              <a:rPr lang="zh-TW" altLang="x-none" sz="2400" b="1" dirty="0">
                <a:solidFill>
                  <a:schemeClr val="accent2"/>
                </a:solidFill>
                <a:latin typeface="宋体" panose="02010600030101010101" pitchFamily="2" charset="-122"/>
                <a:ea typeface="Arial Unicode MS" panose="020B0604020202020204" pitchFamily="34" charset="-122"/>
              </a:rPr>
              <a:t>年牛顿、宋应星题</a:t>
            </a:r>
            <a:r>
              <a:rPr lang="zh-CN" altLang="en-US" sz="2400" b="1" dirty="0">
                <a:solidFill>
                  <a:schemeClr val="accent2"/>
                </a:solidFill>
                <a:latin typeface="宋体" panose="02010600030101010101" pitchFamily="2" charset="-122"/>
                <a:ea typeface="Arial Unicode MS" panose="020B0604020202020204" pitchFamily="34" charset="-122"/>
              </a:rPr>
              <a:t>，</a:t>
            </a:r>
            <a:r>
              <a:rPr lang="zh-CN" altLang="zh-TW" sz="2400" b="1" dirty="0">
                <a:solidFill>
                  <a:schemeClr val="accent2"/>
                </a:solidFill>
                <a:latin typeface="宋体" panose="02010600030101010101" pitchFamily="2" charset="-122"/>
                <a:ea typeface="Arial Unicode MS" panose="020B0604020202020204" pitchFamily="34" charset="-122"/>
              </a:rPr>
              <a:t>2017</a:t>
            </a:r>
            <a:r>
              <a:rPr lang="zh-TW" altLang="x-none" sz="2400" b="1" dirty="0">
                <a:solidFill>
                  <a:schemeClr val="accent2"/>
                </a:solidFill>
                <a:latin typeface="宋体" panose="02010600030101010101" pitchFamily="2" charset="-122"/>
                <a:ea typeface="Arial Unicode MS" panose="020B0604020202020204" pitchFamily="34" charset="-122"/>
              </a:rPr>
              <a:t>年中西</a:t>
            </a:r>
            <a:r>
              <a:rPr lang="zh-CN" altLang="zh-TW" sz="2400" b="1" dirty="0">
                <a:solidFill>
                  <a:schemeClr val="accent2"/>
                </a:solidFill>
                <a:latin typeface="宋体" panose="02010600030101010101" pitchFamily="2" charset="-122"/>
                <a:ea typeface="Arial Unicode MS" panose="020B0604020202020204" pitchFamily="34" charset="-122"/>
              </a:rPr>
              <a:t>14-17</a:t>
            </a:r>
            <a:r>
              <a:rPr lang="zh-TW" altLang="x-none" sz="2400" b="1" dirty="0">
                <a:solidFill>
                  <a:schemeClr val="accent2"/>
                </a:solidFill>
                <a:latin typeface="宋体" panose="02010600030101010101" pitchFamily="2" charset="-122"/>
                <a:ea typeface="Arial Unicode MS" panose="020B0604020202020204" pitchFamily="34" charset="-122"/>
              </a:rPr>
              <a:t>世纪对比题）。</a:t>
            </a:r>
            <a:endParaRPr lang="en-US" altLang="zh-TW" sz="2400" b="1" dirty="0">
              <a:solidFill>
                <a:schemeClr val="accent2"/>
              </a:solidFill>
              <a:latin typeface="宋体" panose="02010600030101010101" pitchFamily="2" charset="-122"/>
              <a:ea typeface="Arial Unicode MS" panose="020B0604020202020204" pitchFamily="34" charset="-122"/>
            </a:endParaRPr>
          </a:p>
          <a:p>
            <a:endParaRPr lang="zh-CN" altLang="en-US" sz="2800" b="1" dirty="0">
              <a:latin typeface="Arial" panose="020B0604020202020204" pitchFamily="34" charset="0"/>
            </a:endParaRPr>
          </a:p>
          <a:p>
            <a:r>
              <a:rPr lang="zh-TW" altLang="x-none" sz="2800" b="1" dirty="0">
                <a:latin typeface="Arial Unicode MS" panose="020B0604020202020204" pitchFamily="34" charset="-122"/>
                <a:ea typeface="Arial Unicode MS" panose="020B0604020202020204" pitchFamily="34" charset="-122"/>
              </a:rPr>
              <a:t>   </a:t>
            </a:r>
            <a:r>
              <a:rPr lang="en-US" altLang="zh-TW" sz="2800" b="1" dirty="0">
                <a:latin typeface="Arial Unicode MS" panose="020B0604020202020204" pitchFamily="34" charset="-122"/>
                <a:ea typeface="Arial Unicode MS" panose="020B0604020202020204" pitchFamily="34" charset="-122"/>
              </a:rPr>
              <a:t>   </a:t>
            </a:r>
            <a:r>
              <a:rPr lang="en-US" altLang="zh-TW" sz="2800" b="1" dirty="0">
                <a:latin typeface="宋体" panose="02010600030101010101" pitchFamily="2" charset="-122"/>
                <a:ea typeface="Arial Unicode MS" panose="020B0604020202020204" pitchFamily="34" charset="-122"/>
              </a:rPr>
              <a:t> </a:t>
            </a:r>
            <a:endParaRPr lang="zh-TW" altLang="x-none" sz="2800" b="1" dirty="0">
              <a:latin typeface="Arial" panose="020B0604020202020204"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矩形 1"/>
          <p:cNvSpPr>
            <a:spLocks noChangeArrowheads="1"/>
          </p:cNvSpPr>
          <p:nvPr/>
        </p:nvSpPr>
        <p:spPr bwMode="auto">
          <a:xfrm>
            <a:off x="179388" y="2133600"/>
            <a:ext cx="8785225" cy="2308225"/>
          </a:xfrm>
          <a:prstGeom prst="rect">
            <a:avLst/>
          </a:prstGeom>
          <a:noFill/>
          <a:ln w="9525">
            <a:noFill/>
            <a:miter lim="800000"/>
          </a:ln>
        </p:spPr>
        <p:txBody>
          <a:bodyPr>
            <a:spAutoFit/>
          </a:bodyPr>
          <a:p>
            <a:r>
              <a:rPr lang="zh-TW" altLang="zh-CN" sz="2400" b="1" dirty="0">
                <a:solidFill>
                  <a:schemeClr val="accent2"/>
                </a:solidFill>
                <a:latin typeface="宋体" panose="02010600030101010101" pitchFamily="2" charset="-122"/>
                <a:ea typeface="Arial Unicode MS" panose="020B0604020202020204" pitchFamily="34" charset="-122"/>
              </a:rPr>
              <a:t>从高考真题中获取课堂设计的材料和思路</a:t>
            </a:r>
            <a:endParaRPr lang="en-US" altLang="zh-TW" sz="2400" b="1" dirty="0">
              <a:solidFill>
                <a:schemeClr val="accent2"/>
              </a:solidFill>
              <a:latin typeface="宋体" panose="02010600030101010101" pitchFamily="2" charset="-122"/>
              <a:ea typeface="Arial Unicode MS" panose="020B0604020202020204" pitchFamily="34" charset="-122"/>
            </a:endParaRPr>
          </a:p>
          <a:p>
            <a:r>
              <a:rPr lang="en-US" altLang="zh-TW" sz="2400" b="1" dirty="0">
                <a:solidFill>
                  <a:schemeClr val="accent2"/>
                </a:solidFill>
                <a:latin typeface="宋体" panose="02010600030101010101" pitchFamily="2" charset="-122"/>
                <a:ea typeface="Arial Unicode MS" panose="020B0604020202020204" pitchFamily="34" charset="-122"/>
              </a:rPr>
              <a:t>    </a:t>
            </a:r>
            <a:r>
              <a:rPr lang="zh-TW" altLang="zh-CN" sz="2400" b="1" dirty="0">
                <a:solidFill>
                  <a:schemeClr val="accent2"/>
                </a:solidFill>
                <a:latin typeface="宋体" panose="02010600030101010101" pitchFamily="2" charset="-122"/>
                <a:ea typeface="Arial Unicode MS" panose="020B0604020202020204" pitchFamily="34" charset="-122"/>
              </a:rPr>
              <a:t>复习“世界市场”这个主题时，</a:t>
            </a:r>
            <a:r>
              <a:rPr lang="zh-CN" altLang="zh-TW" sz="2400" b="1" dirty="0">
                <a:solidFill>
                  <a:schemeClr val="accent2"/>
                </a:solidFill>
                <a:latin typeface="宋体" panose="02010600030101010101" pitchFamily="2" charset="-122"/>
                <a:ea typeface="Arial Unicode MS" panose="020B0604020202020204" pitchFamily="34" charset="-122"/>
              </a:rPr>
              <a:t>2010</a:t>
            </a:r>
            <a:r>
              <a:rPr lang="zh-TW" altLang="zh-CN" sz="2400" b="1" dirty="0">
                <a:solidFill>
                  <a:schemeClr val="accent2"/>
                </a:solidFill>
                <a:latin typeface="宋体" panose="02010600030101010101" pitchFamily="2" charset="-122"/>
                <a:ea typeface="Arial Unicode MS" panose="020B0604020202020204" pitchFamily="34" charset="-122"/>
              </a:rPr>
              <a:t>年全国大纲卷第</a:t>
            </a:r>
            <a:r>
              <a:rPr lang="zh-CN" altLang="zh-TW" sz="2400" b="1" dirty="0">
                <a:solidFill>
                  <a:schemeClr val="accent2"/>
                </a:solidFill>
                <a:latin typeface="宋体" panose="02010600030101010101" pitchFamily="2" charset="-122"/>
                <a:ea typeface="Arial Unicode MS" panose="020B0604020202020204" pitchFamily="34" charset="-122"/>
              </a:rPr>
              <a:t>37</a:t>
            </a:r>
            <a:r>
              <a:rPr lang="zh-TW" altLang="zh-CN" sz="2400" b="1" dirty="0">
                <a:solidFill>
                  <a:schemeClr val="accent2"/>
                </a:solidFill>
                <a:latin typeface="宋体" panose="02010600030101010101" pitchFamily="2" charset="-122"/>
                <a:ea typeface="Arial Unicode MS" panose="020B0604020202020204" pitchFamily="34" charset="-122"/>
              </a:rPr>
              <a:t>题（从明中后期商业发展到近代世界市场）是绝好的复习依据</a:t>
            </a:r>
            <a:r>
              <a:rPr lang="zh-CN" altLang="en-US" sz="2400" b="1" dirty="0">
                <a:solidFill>
                  <a:schemeClr val="accent2"/>
                </a:solidFill>
                <a:latin typeface="宋体" panose="02010600030101010101" pitchFamily="2" charset="-122"/>
                <a:ea typeface="Arial Unicode MS" panose="020B0604020202020204" pitchFamily="34" charset="-122"/>
              </a:rPr>
              <a:t>。</a:t>
            </a:r>
            <a:r>
              <a:rPr lang="zh-TW" altLang="zh-CN" sz="2400" b="1" dirty="0">
                <a:solidFill>
                  <a:schemeClr val="accent2"/>
                </a:solidFill>
                <a:latin typeface="宋体" panose="02010600030101010101" pitchFamily="2" charset="-122"/>
                <a:ea typeface="Arial Unicode MS" panose="020B0604020202020204" pitchFamily="34" charset="-122"/>
              </a:rPr>
              <a:t>这道题从材料到设问，可以说是对世界市场概念的深入挖掘和拓展，且材料生动、深刻、时空跨度大，对“世界市场”概念是完美的注释，也让学生充分见识到高考是如何考察这个关键概念的。</a:t>
            </a:r>
            <a:endParaRPr lang="zh-TW" altLang="zh-CN" sz="2400" b="1" dirty="0">
              <a:solidFill>
                <a:schemeClr val="accent2"/>
              </a:solidFill>
              <a:latin typeface="宋体" panose="02010600030101010101" pitchFamily="2" charset="-122"/>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矩形 1"/>
          <p:cNvSpPr>
            <a:spLocks noChangeArrowheads="1"/>
          </p:cNvSpPr>
          <p:nvPr/>
        </p:nvSpPr>
        <p:spPr bwMode="auto">
          <a:xfrm>
            <a:off x="250825" y="1858963"/>
            <a:ext cx="8893175" cy="2986088"/>
          </a:xfrm>
          <a:prstGeom prst="rect">
            <a:avLst/>
          </a:prstGeom>
          <a:noFill/>
          <a:ln w="9525">
            <a:noFill/>
            <a:miter lim="800000"/>
          </a:ln>
        </p:spPr>
        <p:txBody>
          <a:bodyPr>
            <a:spAutoFit/>
          </a:bodyPr>
          <a:p>
            <a:endParaRPr lang="zh-CN" altLang="zh-CN" b="1" dirty="0">
              <a:latin typeface="Arial" panose="020B0604020202020204" pitchFamily="34" charset="0"/>
            </a:endParaRPr>
          </a:p>
          <a:p>
            <a:r>
              <a:rPr lang="zh-TW" altLang="zh-CN" sz="2400" b="1" dirty="0">
                <a:solidFill>
                  <a:schemeClr val="accent2"/>
                </a:solidFill>
                <a:latin typeface="宋体" panose="02010600030101010101" pitchFamily="2" charset="-122"/>
                <a:ea typeface="Arial Unicode MS" panose="020B0604020202020204" pitchFamily="34" charset="-122"/>
              </a:rPr>
              <a:t>将高考真题作为课堂、课后练习的重要材料</a:t>
            </a:r>
            <a:endParaRPr lang="zh-CN" altLang="zh-CN" sz="2400" b="1" dirty="0">
              <a:solidFill>
                <a:schemeClr val="accent2"/>
              </a:solidFill>
              <a:latin typeface="宋体" panose="02010600030101010101" pitchFamily="2" charset="-122"/>
            </a:endParaRPr>
          </a:p>
          <a:p>
            <a:r>
              <a:rPr lang="zh-TW" altLang="zh-CN" sz="2400" b="1" dirty="0">
                <a:solidFill>
                  <a:schemeClr val="accent2"/>
                </a:solidFill>
                <a:latin typeface="宋体" panose="02010600030101010101" pitchFamily="2" charset="-122"/>
                <a:ea typeface="Arial Unicode MS" panose="020B0604020202020204" pitchFamily="34" charset="-122"/>
              </a:rPr>
              <a:t>    对高考题的练习，从不嫌多，经典题要反复做，甚至变换角度体会命题人的立意。我们有时候会将高考题的题干保留，让学生来补充设问，角度的变化逼着学生重新去审视材料，能发现很多过去正向解题时未曾关注到的问题，学生收获非常大。</a:t>
            </a:r>
            <a:endParaRPr lang="zh-CN" altLang="zh-CN" sz="2400" b="1" dirty="0">
              <a:solidFill>
                <a:schemeClr val="accent2"/>
              </a:solidFill>
              <a:latin typeface="宋体" panose="02010600030101010101" pitchFamily="2" charset="-122"/>
            </a:endParaRPr>
          </a:p>
          <a:p>
            <a:r>
              <a:rPr lang="zh-TW" altLang="zh-CN" sz="2400" b="1" dirty="0">
                <a:solidFill>
                  <a:schemeClr val="accent2"/>
                </a:solidFill>
                <a:latin typeface="宋体" panose="02010600030101010101" pitchFamily="2" charset="-122"/>
                <a:ea typeface="Arial Unicode MS" panose="020B0604020202020204" pitchFamily="34" charset="-122"/>
              </a:rPr>
              <a:t> </a:t>
            </a:r>
            <a:endParaRPr lang="zh-TW" altLang="zh-CN" sz="2400" b="1" dirty="0">
              <a:solidFill>
                <a:schemeClr val="accent2"/>
              </a:solidFill>
              <a:latin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107950" y="2276475"/>
            <a:ext cx="8891588" cy="4243388"/>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zh-CN" alt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2800" b="1" i="0" u="none" strike="noStrike" kern="1200" cap="none" spc="0" normalizeH="0" baseline="0" noProof="0" dirty="0" smtClean="0">
                <a:ln>
                  <a:noFill/>
                </a:ln>
                <a:solidFill>
                  <a:schemeClr val="accent6"/>
                </a:solidFill>
                <a:effectLst/>
                <a:uLnTx/>
                <a:uFillTx/>
                <a:latin typeface="+mn-lt"/>
                <a:ea typeface="+mn-ea"/>
                <a:cs typeface="+mn-cs"/>
              </a:rPr>
              <a:t>世界近代史：英、法、美、德四国基本政治制度的确立、发展、演变及其特点，重要历史文献，主要国际关系；全球视野下对工业革命的全方位认识，包括背景、起因、大致过程和多方面的影响；新航路开辟以来全球化进程及其对东西方的影响；近代民主思想产生、发展、传播的原因和影响。</a:t>
            </a:r>
            <a:endParaRPr kumimoji="0" lang="zh-CN" altLang="en-US" sz="2800" b="1" i="0" u="none" strike="noStrike" kern="1200" cap="none" spc="0" normalizeH="0" baseline="0" noProof="0" dirty="0">
              <a:ln>
                <a:noFill/>
              </a:ln>
              <a:solidFill>
                <a:schemeClr val="accent6"/>
              </a:solidFill>
              <a:effectLst/>
              <a:uLnTx/>
              <a:uFillTx/>
              <a:latin typeface="+mn-lt"/>
              <a:ea typeface="+mn-ea"/>
              <a:cs typeface="+mn-cs"/>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6" name="矩形 1"/>
          <p:cNvSpPr/>
          <p:nvPr/>
        </p:nvSpPr>
        <p:spPr>
          <a:xfrm>
            <a:off x="611188" y="1989138"/>
            <a:ext cx="9036050" cy="1630362"/>
          </a:xfrm>
          <a:prstGeom prst="rect">
            <a:avLst/>
          </a:prstGeom>
          <a:noFill/>
          <a:ln w="9525">
            <a:noFill/>
          </a:ln>
        </p:spPr>
        <p:txBody>
          <a:bodyPr>
            <a:spAutoFit/>
          </a:bodyPr>
          <a:p>
            <a:r>
              <a:rPr lang="en-US" altLang="zh-CN" sz="2800" b="1" dirty="0">
                <a:latin typeface="宋体" panose="02010600030101010101" pitchFamily="2" charset="-122"/>
              </a:rPr>
              <a:t>  </a:t>
            </a:r>
            <a:r>
              <a:rPr lang="zh-CN" altLang="zh-CN" sz="2400" b="1" dirty="0">
                <a:solidFill>
                  <a:schemeClr val="accent2"/>
                </a:solidFill>
                <a:latin typeface="宋体" panose="02010600030101010101" pitchFamily="2" charset="-122"/>
              </a:rPr>
              <a:t>二轮复习的关键</a:t>
            </a:r>
            <a:r>
              <a:rPr lang="en-US" altLang="zh-CN" sz="2400" b="1" dirty="0">
                <a:solidFill>
                  <a:schemeClr val="accent2"/>
                </a:solidFill>
                <a:latin typeface="宋体" panose="02010600030101010101" pitchFamily="2" charset="-122"/>
              </a:rPr>
              <a:t>——</a:t>
            </a:r>
            <a:r>
              <a:rPr lang="zh-CN" altLang="zh-CN" sz="2400" b="1" dirty="0">
                <a:solidFill>
                  <a:schemeClr val="accent2"/>
                </a:solidFill>
                <a:latin typeface="宋体" panose="02010600030101010101" pitchFamily="2" charset="-122"/>
              </a:rPr>
              <a:t>让学生真正成为备考的主体</a:t>
            </a:r>
            <a:endParaRPr lang="en-US" altLang="zh-CN" sz="2400" b="1" dirty="0">
              <a:solidFill>
                <a:schemeClr val="accent2"/>
              </a:solidFill>
              <a:latin typeface="宋体" panose="02010600030101010101" pitchFamily="2" charset="-122"/>
            </a:endParaRPr>
          </a:p>
          <a:p>
            <a:endParaRPr lang="en-US" altLang="zh-CN" sz="2400" b="1" dirty="0">
              <a:solidFill>
                <a:schemeClr val="accent2"/>
              </a:solidFill>
              <a:latin typeface="宋体" panose="02010600030101010101" pitchFamily="2" charset="-122"/>
            </a:endParaRPr>
          </a:p>
          <a:p>
            <a:endParaRPr lang="en-US" altLang="zh-CN" sz="2400" b="1" dirty="0">
              <a:solidFill>
                <a:schemeClr val="accent2"/>
              </a:solidFill>
              <a:latin typeface="宋体" panose="02010600030101010101" pitchFamily="2" charset="-122"/>
            </a:endParaRPr>
          </a:p>
          <a:p>
            <a:endParaRPr lang="zh-CN" altLang="en-US" sz="2400" b="1" dirty="0">
              <a:solidFill>
                <a:schemeClr val="accent2"/>
              </a:solidFill>
              <a:latin typeface="宋体" panose="02010600030101010101" pitchFamily="2" charset="-122"/>
            </a:endParaRPr>
          </a:p>
        </p:txBody>
      </p:sp>
      <p:sp>
        <p:nvSpPr>
          <p:cNvPr id="144388" name="Rectangle 4"/>
          <p:cNvSpPr>
            <a:spLocks noChangeArrowheads="1"/>
          </p:cNvSpPr>
          <p:nvPr/>
        </p:nvSpPr>
        <p:spPr bwMode="auto">
          <a:xfrm>
            <a:off x="1042988" y="3573463"/>
            <a:ext cx="4206875" cy="461963"/>
          </a:xfrm>
          <a:prstGeom prst="rect">
            <a:avLst/>
          </a:prstGeom>
          <a:noFill/>
          <a:ln w="9525">
            <a:noFill/>
            <a:miter lim="800000"/>
          </a:ln>
          <a:effectLst>
            <a:prstShdw prst="shdw12">
              <a:schemeClr val="accent1">
                <a:gamma/>
                <a:shade val="60000"/>
                <a:invGamma/>
                <a:alpha val="50000"/>
              </a:schemeClr>
            </a:prstShdw>
          </a:effectLst>
        </p:spPr>
        <p:txBody>
          <a:bodyPr wrap="none" anchor="ctr">
            <a:spAutoFit/>
          </a:bodyPr>
          <a:p>
            <a:r>
              <a:rPr lang="zh-TW" altLang="x-none" sz="2400" b="1" dirty="0">
                <a:solidFill>
                  <a:schemeClr val="accent2"/>
                </a:solidFill>
                <a:latin typeface="宋体" panose="02010600030101010101" pitchFamily="2" charset="-122"/>
                <a:ea typeface="Arial Unicode MS" panose="020B0604020202020204" pitchFamily="34" charset="-122"/>
              </a:rPr>
              <a:t>充分重视预习，不预习不上课</a:t>
            </a:r>
            <a:endParaRPr lang="zh-TW" altLang="x-none" sz="2400" b="1" dirty="0">
              <a:solidFill>
                <a:schemeClr val="accent2"/>
              </a:solidFill>
              <a:latin typeface="宋体" panose="02010600030101010101" pitchFamily="2" charset="-122"/>
            </a:endParaRPr>
          </a:p>
        </p:txBody>
      </p:sp>
      <p:sp>
        <p:nvSpPr>
          <p:cNvPr id="144389" name="Rectangle 5"/>
          <p:cNvSpPr>
            <a:spLocks noChangeArrowheads="1"/>
          </p:cNvSpPr>
          <p:nvPr/>
        </p:nvSpPr>
        <p:spPr bwMode="auto">
          <a:xfrm>
            <a:off x="1042988" y="4221163"/>
            <a:ext cx="6991350" cy="461963"/>
          </a:xfrm>
          <a:prstGeom prst="rect">
            <a:avLst/>
          </a:prstGeom>
          <a:noFill/>
          <a:ln w="9525">
            <a:noFill/>
            <a:miter lim="800000"/>
          </a:ln>
          <a:effectLst>
            <a:prstShdw prst="shdw12">
              <a:schemeClr val="accent1">
                <a:gamma/>
                <a:shade val="60000"/>
                <a:invGamma/>
                <a:alpha val="50000"/>
              </a:schemeClr>
            </a:prstShdw>
          </a:effectLst>
        </p:spPr>
        <p:txBody>
          <a:bodyPr wrap="none" anchor="ctr">
            <a:spAutoFit/>
          </a:bodyPr>
          <a:p>
            <a:r>
              <a:rPr lang="zh-TW" altLang="x-none" sz="2400" b="1" dirty="0">
                <a:solidFill>
                  <a:schemeClr val="accent2"/>
                </a:solidFill>
                <a:latin typeface="宋体" panose="02010600030101010101" pitchFamily="2" charset="-122"/>
                <a:ea typeface="Arial Unicode MS" panose="020B0604020202020204" pitchFamily="34" charset="-122"/>
              </a:rPr>
              <a:t>鼓励学生定期提问，以学生问题作为备课的出发点</a:t>
            </a:r>
            <a:endParaRPr lang="zh-TW" altLang="x-none" sz="2400" b="1" dirty="0">
              <a:solidFill>
                <a:schemeClr val="accent2"/>
              </a:solidFill>
              <a:latin typeface="宋体" panose="02010600030101010101" pitchFamily="2" charset="-122"/>
            </a:endParaRPr>
          </a:p>
        </p:txBody>
      </p:sp>
      <p:sp>
        <p:nvSpPr>
          <p:cNvPr id="144390" name="Rectangle 6"/>
          <p:cNvSpPr>
            <a:spLocks noChangeArrowheads="1"/>
          </p:cNvSpPr>
          <p:nvPr/>
        </p:nvSpPr>
        <p:spPr bwMode="auto">
          <a:xfrm>
            <a:off x="1042988" y="4797425"/>
            <a:ext cx="4826000" cy="461963"/>
          </a:xfrm>
          <a:prstGeom prst="rect">
            <a:avLst/>
          </a:prstGeom>
          <a:noFill/>
          <a:ln w="9525">
            <a:noFill/>
            <a:miter lim="800000"/>
          </a:ln>
          <a:effectLst>
            <a:prstShdw prst="shdw12">
              <a:schemeClr val="accent1">
                <a:gamma/>
                <a:shade val="60000"/>
                <a:invGamma/>
                <a:alpha val="50000"/>
              </a:schemeClr>
            </a:prstShdw>
          </a:effectLst>
        </p:spPr>
        <p:txBody>
          <a:bodyPr wrap="none" anchor="ctr">
            <a:spAutoFit/>
          </a:bodyPr>
          <a:p>
            <a:r>
              <a:rPr lang="zh-TW" altLang="x-none" sz="2400" b="1" dirty="0">
                <a:solidFill>
                  <a:schemeClr val="accent2"/>
                </a:solidFill>
                <a:latin typeface="宋体" panose="02010600030101010101" pitchFamily="2" charset="-122"/>
                <a:ea typeface="Arial Unicode MS" panose="020B0604020202020204" pitchFamily="34" charset="-122"/>
              </a:rPr>
              <a:t>引导学生自己分析揣摩高考主观题</a:t>
            </a:r>
            <a:endParaRPr lang="zh-TW" altLang="x-none" sz="2400" b="1" dirty="0">
              <a:solidFill>
                <a:schemeClr val="accent2"/>
              </a:solidFill>
              <a:latin typeface="宋体" panose="02010600030101010101" pitchFamily="2" charset="-122"/>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7457" name="Rectangle 1"/>
          <p:cNvSpPr>
            <a:spLocks noChangeArrowheads="1"/>
          </p:cNvSpPr>
          <p:nvPr/>
        </p:nvSpPr>
        <p:spPr bwMode="auto">
          <a:xfrm>
            <a:off x="827088" y="1268413"/>
            <a:ext cx="8194675" cy="3602038"/>
          </a:xfrm>
          <a:prstGeom prst="rect">
            <a:avLst/>
          </a:prstGeom>
          <a:noFill/>
          <a:ln w="9525">
            <a:noFill/>
            <a:miter lim="800000"/>
          </a:ln>
          <a:effectLst>
            <a:prstShdw prst="shdw12">
              <a:schemeClr val="accent1">
                <a:gamma/>
                <a:shade val="60000"/>
                <a:invGamma/>
                <a:alpha val="50000"/>
              </a:schemeClr>
            </a:prstShdw>
          </a:effectLst>
        </p:spPr>
        <p:txBody>
          <a:bodyPr wrap="square" anchor="ctr">
            <a:spAutoFit/>
          </a:bodyPr>
          <a:p>
            <a:pPr>
              <a:buFont typeface="Arial" panose="020B0604020202020204" pitchFamily="34" charset="0"/>
              <a:buChar char="•"/>
            </a:pPr>
            <a:endParaRPr lang="en-US" altLang="zh-TW" sz="2800" b="1" dirty="0">
              <a:latin typeface="宋体" panose="02010600030101010101" pitchFamily="2" charset="-122"/>
              <a:ea typeface="Arial Unicode MS" panose="020B0604020202020204" pitchFamily="34" charset="-122"/>
            </a:endParaRPr>
          </a:p>
          <a:p>
            <a:pPr>
              <a:buFont typeface="Arial" panose="020B0604020202020204" pitchFamily="34" charset="0"/>
              <a:buChar char="•"/>
            </a:pPr>
            <a:endParaRPr lang="en-US" altLang="zh-TW" sz="2800" b="1" dirty="0">
              <a:latin typeface="宋体" panose="02010600030101010101" pitchFamily="2" charset="-122"/>
              <a:ea typeface="Arial Unicode MS" panose="020B0604020202020204" pitchFamily="34" charset="-122"/>
            </a:endParaRPr>
          </a:p>
          <a:p>
            <a:pPr>
              <a:buFont typeface="Arial" panose="020B0604020202020204" pitchFamily="34" charset="0"/>
              <a:buChar char="•"/>
            </a:pPr>
            <a:endParaRPr lang="en-US" altLang="zh-TW" sz="2800" b="1" dirty="0">
              <a:latin typeface="宋体" panose="02010600030101010101" pitchFamily="2" charset="-122"/>
              <a:ea typeface="Arial Unicode MS" panose="020B0604020202020204" pitchFamily="34"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如何跳出琐碎的知识点？</a:t>
            </a:r>
            <a:endParaRPr lang="en-US" altLang="zh-TW" sz="2400" b="1" dirty="0">
              <a:solidFill>
                <a:schemeClr val="accent2"/>
              </a:solidFill>
              <a:latin typeface="宋体" panose="02010600030101010101" pitchFamily="2" charset="-122"/>
              <a:ea typeface="Arial Unicode MS" panose="020B0604020202020204" pitchFamily="34" charset="-122"/>
            </a:endParaRPr>
          </a:p>
          <a:p>
            <a:r>
              <a:rPr lang="en-US" altLang="zh-CN" sz="2400" b="1" dirty="0">
                <a:solidFill>
                  <a:schemeClr val="accent2"/>
                </a:solidFill>
                <a:latin typeface="宋体" panose="02010600030101010101" pitchFamily="2" charset="-122"/>
                <a:ea typeface="Arial Unicode MS" panose="020B0604020202020204" pitchFamily="34" charset="-122"/>
              </a:rPr>
              <a:t>         </a:t>
            </a:r>
            <a:r>
              <a:rPr lang="zh-CN" altLang="zh-TW"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用关键概念、时段和主题统合零散知识</a:t>
            </a:r>
            <a:endParaRPr lang="en-US" altLang="zh-CN" sz="2400" b="1" dirty="0">
              <a:solidFill>
                <a:schemeClr val="accent2"/>
              </a:solidFill>
              <a:latin typeface="宋体" panose="02010600030101010101" pitchFamily="2"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如何避免讲考脱节？</a:t>
            </a:r>
            <a:endParaRPr lang="en-US" altLang="zh-TW" sz="2400" b="1" dirty="0">
              <a:solidFill>
                <a:schemeClr val="accent2"/>
              </a:solidFill>
              <a:latin typeface="宋体" panose="02010600030101010101" pitchFamily="2" charset="-122"/>
              <a:ea typeface="Arial Unicode MS" panose="020B0604020202020204" pitchFamily="34" charset="-122"/>
            </a:endParaRPr>
          </a:p>
          <a:p>
            <a:r>
              <a:rPr lang="en-US" altLang="zh-CN" sz="2400" b="1" dirty="0">
                <a:solidFill>
                  <a:schemeClr val="accent2"/>
                </a:solidFill>
                <a:latin typeface="宋体" panose="02010600030101010101" pitchFamily="2" charset="-122"/>
                <a:ea typeface="Arial Unicode MS" panose="020B0604020202020204" pitchFamily="34" charset="-122"/>
              </a:rPr>
              <a:t>         </a:t>
            </a:r>
            <a:r>
              <a:rPr lang="zh-CN" altLang="zh-TW"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用高考真题贯穿每节复习课</a:t>
            </a:r>
            <a:endParaRPr lang="en-US" altLang="zh-CN" sz="2400" b="1" dirty="0">
              <a:solidFill>
                <a:schemeClr val="accent2"/>
              </a:solidFill>
              <a:latin typeface="宋体" panose="02010600030101010101" pitchFamily="2" charset="-122"/>
            </a:endParaRPr>
          </a:p>
          <a:p>
            <a:r>
              <a:rPr lang="zh-TW" altLang="x-none" sz="2400" b="1" dirty="0">
                <a:solidFill>
                  <a:schemeClr val="accent2"/>
                </a:solidFill>
                <a:latin typeface="宋体" panose="02010600030101010101" pitchFamily="2" charset="-122"/>
                <a:ea typeface="Arial Unicode MS" panose="020B0604020202020204" pitchFamily="34" charset="-122"/>
              </a:rPr>
              <a:t>如何让教师只当指挥者、让学生成为一切任务的执行者？</a:t>
            </a:r>
            <a:endParaRPr lang="en-US" altLang="zh-TW" sz="2400" b="1" dirty="0">
              <a:solidFill>
                <a:schemeClr val="accent2"/>
              </a:solidFill>
              <a:latin typeface="宋体" panose="02010600030101010101" pitchFamily="2" charset="-122"/>
              <a:ea typeface="Arial Unicode MS" panose="020B0604020202020204" pitchFamily="34" charset="-122"/>
            </a:endParaRPr>
          </a:p>
          <a:p>
            <a:r>
              <a:rPr lang="en-US" altLang="zh-CN" sz="2400" b="1" dirty="0">
                <a:solidFill>
                  <a:schemeClr val="accent2"/>
                </a:solidFill>
                <a:latin typeface="宋体" panose="02010600030101010101" pitchFamily="2" charset="-122"/>
                <a:ea typeface="Arial Unicode MS" panose="020B0604020202020204" pitchFamily="34" charset="-122"/>
              </a:rPr>
              <a:t>         </a:t>
            </a:r>
            <a:r>
              <a:rPr lang="zh-CN" altLang="zh-TW" sz="2400" b="1" dirty="0">
                <a:solidFill>
                  <a:schemeClr val="accent2"/>
                </a:solidFill>
                <a:latin typeface="宋体" panose="02010600030101010101" pitchFamily="2" charset="-122"/>
                <a:ea typeface="Arial Unicode MS" panose="020B0604020202020204" pitchFamily="34" charset="-122"/>
              </a:rPr>
              <a:t>——</a:t>
            </a:r>
            <a:r>
              <a:rPr lang="zh-TW" altLang="x-none" sz="2400" b="1" dirty="0">
                <a:solidFill>
                  <a:schemeClr val="accent2"/>
                </a:solidFill>
                <a:latin typeface="宋体" panose="02010600030101010101" pitchFamily="2" charset="-122"/>
                <a:ea typeface="Arial Unicode MS" panose="020B0604020202020204" pitchFamily="34" charset="-122"/>
              </a:rPr>
              <a:t>用灵活策略提高学生自主性</a:t>
            </a:r>
            <a:endParaRPr lang="zh-TW" altLang="x-none" sz="2400" b="1" dirty="0">
              <a:solidFill>
                <a:schemeClr val="accent2"/>
              </a:solidFill>
              <a:latin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hasCustomPrompt="1"/>
          </p:nvPr>
        </p:nvSpPr>
        <p:spPr>
          <a:xfrm>
            <a:off x="107950" y="2492375"/>
            <a:ext cx="8785225" cy="4027488"/>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zh-CN" alt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2800" b="1" i="0" u="none" strike="noStrike" kern="1200" cap="none" spc="0" normalizeH="0" baseline="0" noProof="0" dirty="0" smtClean="0">
                <a:ln>
                  <a:noFill/>
                </a:ln>
                <a:solidFill>
                  <a:schemeClr val="accent6"/>
                </a:solidFill>
                <a:effectLst/>
                <a:uLnTx/>
                <a:uFillTx/>
                <a:latin typeface="+mn-lt"/>
                <a:ea typeface="+mn-ea"/>
                <a:cs typeface="+mn-cs"/>
              </a:rPr>
              <a:t>世界现代史：两次世界大战的根源及其影响；苏联史的某些重要事实；罗斯福新政的实质和影响；二战以来世界资本主义经济发展变化及其特点；世界经济区域集团化和全球一体化的趋势及其主要表现；战后两极格局下的国际关系。</a:t>
            </a:r>
            <a:endParaRPr kumimoji="0" lang="zh-CN" altLang="en-US" sz="2800" b="1" i="0" u="none" strike="noStrike" kern="1200" cap="none" spc="0" normalizeH="0" baseline="0" noProof="0" dirty="0">
              <a:ln>
                <a:noFill/>
              </a:ln>
              <a:solidFill>
                <a:schemeClr val="accent6"/>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17914</Words>
  <Application>WPS 演示</Application>
  <PresentationFormat>全屏显示(4:3)</PresentationFormat>
  <Paragraphs>1122</Paragraphs>
  <Slides>81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81</vt:i4>
      </vt:variant>
    </vt:vector>
  </HeadingPairs>
  <TitlesOfParts>
    <vt:vector size="95" baseType="lpstr">
      <vt:lpstr>Arial</vt:lpstr>
      <vt:lpstr>宋体</vt:lpstr>
      <vt:lpstr>Wingdings</vt:lpstr>
      <vt:lpstr>等线</vt:lpstr>
      <vt:lpstr>黑体</vt:lpstr>
      <vt:lpstr>Wingdings 2</vt:lpstr>
      <vt:lpstr>Times New Roman</vt:lpstr>
      <vt:lpstr>Calibri</vt:lpstr>
      <vt:lpstr>楷体</vt:lpstr>
      <vt:lpstr>Arial Unicode MS</vt:lpstr>
      <vt:lpstr>Times New Roman</vt:lpstr>
      <vt:lpstr>微软雅黑</vt:lpstr>
      <vt:lpstr>MS PGothic</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世界近现代史备考漫谈</dc:title>
  <dc:creator>微软用户</dc:creator>
  <cp:lastModifiedBy>Administrator</cp:lastModifiedBy>
  <cp:revision>285</cp:revision>
  <dcterms:created xsi:type="dcterms:W3CDTF">2009-03-15T00:48:44Z</dcterms:created>
  <dcterms:modified xsi:type="dcterms:W3CDTF">2018-03-20T01:43:24Z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